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1" r:id="rId8"/>
    <p:sldId id="262" r:id="rId9"/>
    <p:sldId id="263" r:id="rId10"/>
    <p:sldId id="264" r:id="rId11"/>
    <p:sldId id="273" r:id="rId12"/>
    <p:sldId id="272" r:id="rId13"/>
    <p:sldId id="271" r:id="rId14"/>
    <p:sldId id="275" r:id="rId15"/>
    <p:sldId id="274" r:id="rId16"/>
    <p:sldId id="276" r:id="rId17"/>
    <p:sldId id="280" r:id="rId18"/>
    <p:sldId id="26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5" Type="http://schemas.openxmlformats.org/officeDocument/2006/relationships/image" Target="../media/image30.jp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jpeg"/><Relationship Id="rId5" Type="http://schemas.openxmlformats.org/officeDocument/2006/relationships/image" Target="../media/image40.jp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jpeg"/><Relationship Id="rId5" Type="http://schemas.openxmlformats.org/officeDocument/2006/relationships/image" Target="../media/image44.jpg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7.jpeg"/><Relationship Id="rId4" Type="http://schemas.openxmlformats.org/officeDocument/2006/relationships/image" Target="../media/image1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f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937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504055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МБДОУ «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Пигаревский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ДС»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371600" y="1124744"/>
            <a:ext cx="7304856" cy="5328592"/>
          </a:xfrm>
        </p:spPr>
        <p:txBody>
          <a:bodyPr>
            <a:normAutofit/>
          </a:bodyPr>
          <a:lstStyle/>
          <a:p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Тема: «Народные праздники, игры и сказки, как средство духовно – нравственного и патриотического воспитания в ДОУ»</a:t>
            </a:r>
          </a:p>
          <a:p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Музыкальный руководитель: Богатырева А.В.</a:t>
            </a:r>
          </a:p>
          <a:p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2025г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860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937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«День Победы»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181762"/>
            <a:ext cx="3941164" cy="23516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181762"/>
            <a:ext cx="3529744" cy="235169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09" y="1196752"/>
            <a:ext cx="3944807" cy="2464808"/>
          </a:xfrm>
          <a:prstGeom prst="rect">
            <a:avLst/>
          </a:prstGeom>
        </p:spPr>
      </p:pic>
      <p:pic>
        <p:nvPicPr>
          <p:cNvPr id="1026" name="Picture 2" descr="C:\Users\Home5\Downloads\20220504_11373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815" y="1196752"/>
            <a:ext cx="3566977" cy="246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2387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7937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«День защитника Отечества»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764" y="1124744"/>
            <a:ext cx="4224470" cy="31683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861048"/>
            <a:ext cx="3384376" cy="27363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154" y="3861048"/>
            <a:ext cx="3675896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801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937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«По страницам блокадного Ленинграда»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20" y="3933056"/>
            <a:ext cx="2952328" cy="28151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44" y="1268760"/>
            <a:ext cx="3168352" cy="23762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084941"/>
            <a:ext cx="2736304" cy="364840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741" y="1133706"/>
            <a:ext cx="2941077" cy="323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801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937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«День космонавтики»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11760" y="1052737"/>
            <a:ext cx="4032448" cy="36004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669026"/>
            <a:ext cx="2304256" cy="30723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631" y="3703323"/>
            <a:ext cx="2489884" cy="296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801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937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«12 июня – День России»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52736"/>
            <a:ext cx="3312368" cy="33123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052736"/>
            <a:ext cx="3240360" cy="32403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4096480"/>
            <a:ext cx="3024336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3588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937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«8 марта – Международный женский день»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12" y="1267553"/>
            <a:ext cx="3743238" cy="21831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12" y="4005064"/>
            <a:ext cx="3743238" cy="23762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233254"/>
            <a:ext cx="3556025" cy="218312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573016"/>
            <a:ext cx="2301719" cy="30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3588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937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«День матери»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96752"/>
            <a:ext cx="3765789" cy="26642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149080"/>
            <a:ext cx="3765789" cy="25202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268760"/>
            <a:ext cx="3912469" cy="24482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149080"/>
            <a:ext cx="3912469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4446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937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«Покрова на Дону»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1196752"/>
            <a:ext cx="3840426" cy="28803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196752"/>
            <a:ext cx="3888432" cy="28803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717032"/>
            <a:ext cx="2160240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750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937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ДОСТОЙНОЕ ПОКОЛЕНИЕ – ДОСТОЙНОЙ СТРАНЫ!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203848" y="1052736"/>
            <a:ext cx="5482952" cy="50734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Дети едины, вне зависимости от статуса и национальности. Дружны, крепки – друг за друга! Все идет из детства.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76" y="2276872"/>
            <a:ext cx="5027103" cy="44644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636912"/>
            <a:ext cx="3247071" cy="385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427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55776" y="274638"/>
            <a:ext cx="6131024" cy="3010346"/>
          </a:xfrm>
        </p:spPr>
        <p:txBody>
          <a:bodyPr>
            <a:noAutofit/>
          </a:bodyPr>
          <a:lstStyle/>
          <a:p>
            <a:pPr algn="l">
              <a:spcAft>
                <a:spcPts val="0"/>
              </a:spcAft>
            </a:pPr>
            <a:r>
              <a:rPr lang="ru-RU" sz="2000" b="1" dirty="0">
                <a:solidFill>
                  <a:srgbClr val="010101"/>
                </a:solidFill>
                <a:latin typeface="Times New Roman"/>
                <a:ea typeface="Times New Roman"/>
              </a:rPr>
              <a:t>Нельзя пробудить чувство Родины без   восприятия и переживания         окружающего  мира.</a:t>
            </a:r>
            <a:r>
              <a:rPr lang="ru-RU" sz="2000" dirty="0">
                <a:latin typeface="Times New Roman"/>
                <a:ea typeface="Times New Roman"/>
              </a:rPr>
              <a:t/>
            </a:r>
            <a:br>
              <a:rPr lang="ru-RU" sz="2000" dirty="0">
                <a:latin typeface="Times New Roman"/>
                <a:ea typeface="Times New Roman"/>
              </a:rPr>
            </a:br>
            <a:r>
              <a:rPr lang="ru-RU" sz="2000" b="1" dirty="0">
                <a:solidFill>
                  <a:srgbClr val="010101"/>
                </a:solidFill>
                <a:latin typeface="Times New Roman"/>
                <a:ea typeface="Times New Roman"/>
              </a:rPr>
              <a:t>Пусть в сердце малыша на всю жизнь останутся воспоминания о маленьком уголке далёкого детства.</a:t>
            </a:r>
            <a:r>
              <a:rPr lang="ru-RU" sz="2000" dirty="0">
                <a:latin typeface="Times New Roman"/>
                <a:ea typeface="Times New Roman"/>
              </a:rPr>
              <a:t/>
            </a:r>
            <a:br>
              <a:rPr lang="ru-RU" sz="2000" dirty="0">
                <a:latin typeface="Times New Roman"/>
                <a:ea typeface="Times New Roman"/>
              </a:rPr>
            </a:br>
            <a:r>
              <a:rPr lang="ru-RU" sz="2000" b="1" dirty="0">
                <a:solidFill>
                  <a:srgbClr val="010101"/>
                </a:solidFill>
                <a:latin typeface="Times New Roman"/>
                <a:ea typeface="Times New Roman"/>
              </a:rPr>
              <a:t>Пусть с этим уголком связывается образ великой Родины.</a:t>
            </a:r>
            <a:r>
              <a:rPr lang="ru-RU" sz="2000" dirty="0">
                <a:latin typeface="Times New Roman"/>
                <a:ea typeface="Times New Roman"/>
              </a:rPr>
              <a:t/>
            </a:r>
            <a:br>
              <a:rPr lang="ru-RU" sz="2000" dirty="0">
                <a:latin typeface="Times New Roman"/>
                <a:ea typeface="Times New Roman"/>
              </a:rPr>
            </a:br>
            <a:r>
              <a:rPr lang="ru-RU" sz="2000" b="1" dirty="0">
                <a:solidFill>
                  <a:srgbClr val="010101"/>
                </a:solidFill>
                <a:latin typeface="Times New Roman"/>
                <a:ea typeface="Times New Roman"/>
              </a:rPr>
              <a:t>                                   </a:t>
            </a:r>
            <a:r>
              <a:rPr lang="ru-RU" sz="2000" b="1" dirty="0" smtClean="0">
                <a:solidFill>
                  <a:srgbClr val="010101"/>
                </a:solidFill>
                <a:latin typeface="Times New Roman"/>
                <a:ea typeface="Times New Roman"/>
              </a:rPr>
              <a:t>В.А</a:t>
            </a:r>
            <a:r>
              <a:rPr lang="ru-RU" sz="2000" b="1" dirty="0">
                <a:solidFill>
                  <a:srgbClr val="010101"/>
                </a:solidFill>
                <a:latin typeface="Times New Roman"/>
                <a:ea typeface="Times New Roman"/>
              </a:rPr>
              <a:t>. Сухомлинский.</a:t>
            </a:r>
            <a:r>
              <a:rPr lang="ru-RU" sz="2000" i="1" dirty="0">
                <a:solidFill>
                  <a:srgbClr val="010101"/>
                </a:solidFill>
                <a:latin typeface="Times New Roman"/>
                <a:ea typeface="Times New Roman"/>
              </a:rPr>
              <a:t>   </a:t>
            </a:r>
            <a:r>
              <a:rPr lang="ru-RU" sz="1600" i="1" dirty="0">
                <a:solidFill>
                  <a:srgbClr val="010101"/>
                </a:solidFill>
                <a:latin typeface="Times New Roman"/>
                <a:ea typeface="Times New Roman"/>
              </a:rPr>
              <a:t>     </a:t>
            </a:r>
            <a:r>
              <a:rPr lang="ru-RU" sz="1600" dirty="0">
                <a:solidFill>
                  <a:srgbClr val="010101"/>
                </a:solidFill>
                <a:latin typeface="Times New Roman"/>
                <a:ea typeface="Times New Roman"/>
              </a:rPr>
              <a:t>                 </a:t>
            </a:r>
            <a:r>
              <a:rPr lang="ru-RU" sz="1600" dirty="0">
                <a:latin typeface="Times New Roman"/>
                <a:ea typeface="Times New Roman"/>
              </a:rPr>
              <a:t/>
            </a:r>
            <a:br>
              <a:rPr lang="ru-RU" sz="1600" dirty="0">
                <a:latin typeface="Times New Roman"/>
                <a:ea typeface="Times New Roman"/>
              </a:rPr>
            </a:br>
            <a:endParaRPr lang="ru-RU" sz="1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769"/>
            <a:ext cx="2808312" cy="391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036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7744" y="404665"/>
            <a:ext cx="6190456" cy="864095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 нравственно -патриотического воспитания: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воспитание гуманной, духовно – нравственной личности, достойных будущих граждан России, патриотов своего Отечества.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1628800"/>
            <a:ext cx="6768752" cy="40100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 нравственно – патриотического воспитания: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-воспитание у ребенка любви и привязанности к своей семье, дому , детскому саду,  стране в целом;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-бережное отношение к истории и традициям;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-развитие чувства ответственности и гордости за достижения страны;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-толерантное отношение к другим людям;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-формирование элементарных знаний о правах человека.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4488226"/>
            <a:ext cx="3096344" cy="22351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509120"/>
            <a:ext cx="3096344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73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7744" y="274638"/>
            <a:ext cx="6419056" cy="2146250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Патриотизм – это любовь к родине, любовь нельзя ни купить, не подарить, нельзя заставить любить. Можно создать условия, чтобы молодой человек дорожил тем, что ему досталось от своих дедов и прадедов, это все должно быть в нашем сердце, это то, без чего человек не может существовать, если хочет быть человеком!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В.В.Путин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564904"/>
            <a:ext cx="6840760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099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937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533" y="3697031"/>
            <a:ext cx="3968467" cy="29723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697031"/>
            <a:ext cx="3840458" cy="297344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76" y="260648"/>
            <a:ext cx="3840426" cy="288032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533" y="260648"/>
            <a:ext cx="3840427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140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59832" y="274638"/>
            <a:ext cx="5626968" cy="1143000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Народ, который не знает своей культуры и истории – презрен и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легкомысленен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Н.М.Карамзин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052736"/>
            <a:ext cx="4352336" cy="31067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573016"/>
            <a:ext cx="4515446" cy="288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621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937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Календарные праздники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 оставляем без внимания русские народные праздники.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«Масленица»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61" y="2174875"/>
            <a:ext cx="2963466" cy="3951288"/>
          </a:xfrm>
        </p:spPr>
      </p:pic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«Покрова на Дону»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634853"/>
            <a:ext cx="4041775" cy="3031331"/>
          </a:xfrm>
        </p:spPr>
      </p:pic>
    </p:spTree>
    <p:extLst>
      <p:ext uri="{BB962C8B-B14F-4D97-AF65-F5344CB8AC3E}">
        <p14:creationId xmlns:p14="http://schemas.microsoft.com/office/powerpoint/2010/main" val="3860029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937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Календарные праздники</a:t>
            </a:r>
            <a:b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 оставляем без внимания русские народные праздники.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«Троица»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35448"/>
            <a:ext cx="4040188" cy="3030141"/>
          </a:xfrm>
        </p:spPr>
      </p:pic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«Рождество»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636912"/>
            <a:ext cx="4041775" cy="3024336"/>
          </a:xfrm>
        </p:spPr>
      </p:pic>
    </p:spTree>
    <p:extLst>
      <p:ext uri="{BB962C8B-B14F-4D97-AF65-F5344CB8AC3E}">
        <p14:creationId xmlns:p14="http://schemas.microsoft.com/office/powerpoint/2010/main" val="2989972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6299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Родной край – наша малая родина.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616936"/>
            <a:ext cx="3456384" cy="18362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482" y="4572532"/>
            <a:ext cx="2845646" cy="20882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888" y="1633140"/>
            <a:ext cx="3203056" cy="18037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816" y="3715095"/>
            <a:ext cx="3115382" cy="1942684"/>
          </a:xfrm>
          <a:prstGeom prst="rect">
            <a:avLst/>
          </a:prstGeom>
        </p:spPr>
      </p:pic>
      <p:pic>
        <p:nvPicPr>
          <p:cNvPr id="1026" name="Picture 2" descr="C:\Users\Home5\Downloads\IMG-20240619-WA009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63" y="3525047"/>
            <a:ext cx="2468116" cy="323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14711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296</Words>
  <Application>Microsoft Office PowerPoint</Application>
  <PresentationFormat>Экран (4:3)</PresentationFormat>
  <Paragraphs>39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МБДОУ «Пигаревский ДС»</vt:lpstr>
      <vt:lpstr>Нельзя пробудить чувство Родины без   восприятия и переживания         окружающего  мира. Пусть в сердце малыша на всю жизнь останутся воспоминания о маленьком уголке далёкого детства. Пусть с этим уголком связывается образ великой Родины.                                    В.А. Сухомлинский.                          </vt:lpstr>
      <vt:lpstr>Цель нравственно -патриотического воспитания: воспитание гуманной, духовно – нравственной личности, достойных будущих граждан России, патриотов своего Отечества.</vt:lpstr>
      <vt:lpstr>Патриотизм – это любовь к родине, любовь нельзя ни купить, не подарить, нельзя заставить любить. Можно создать условия, чтобы молодой человек дорожил тем, что ему досталось от своих дедов и прадедов, это все должно быть в нашем сердце, это то, без чего человек не может существовать, если хочет быть человеком!                                                                                В.В.Путин</vt:lpstr>
      <vt:lpstr>Презентация PowerPoint</vt:lpstr>
      <vt:lpstr>Народ, который не знает своей культуры и истории – презрен и легкомысленен.                                                          Н.М.Карамзин</vt:lpstr>
      <vt:lpstr>Календарные праздники Не оставляем без внимания русские народные праздники.</vt:lpstr>
      <vt:lpstr>Календарные праздники Не оставляем без внимания русские народные праздники.</vt:lpstr>
      <vt:lpstr>Родной край – наша малая родина.</vt:lpstr>
      <vt:lpstr>«День Победы»</vt:lpstr>
      <vt:lpstr>«День защитника Отечества»</vt:lpstr>
      <vt:lpstr>«По страницам блокадного Ленинграда»</vt:lpstr>
      <vt:lpstr>«День космонавтики»</vt:lpstr>
      <vt:lpstr>«12 июня – День России»</vt:lpstr>
      <vt:lpstr>«8 марта – Международный женский день»</vt:lpstr>
      <vt:lpstr>«День матери»</vt:lpstr>
      <vt:lpstr>«Покрова на Дону»</vt:lpstr>
      <vt:lpstr>ДОСТОЙНОЕ ПОКОЛЕНИЕ – ДОСТОЙНОЙ СТРАНЫ!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Home5</dc:creator>
  <cp:lastModifiedBy>Home5</cp:lastModifiedBy>
  <cp:revision>32</cp:revision>
  <dcterms:created xsi:type="dcterms:W3CDTF">2025-04-09T12:30:40Z</dcterms:created>
  <dcterms:modified xsi:type="dcterms:W3CDTF">2025-04-11T12:11:16Z</dcterms:modified>
</cp:coreProperties>
</file>