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6" r:id="rId3"/>
    <p:sldId id="257" r:id="rId4"/>
    <p:sldId id="267" r:id="rId5"/>
    <p:sldId id="285" r:id="rId6"/>
    <p:sldId id="263" r:id="rId7"/>
    <p:sldId id="287" r:id="rId8"/>
    <p:sldId id="288" r:id="rId9"/>
    <p:sldId id="286" r:id="rId10"/>
    <p:sldId id="275" r:id="rId11"/>
    <p:sldId id="290" r:id="rId12"/>
    <p:sldId id="276" r:id="rId13"/>
    <p:sldId id="282" r:id="rId14"/>
    <p:sldId id="291" r:id="rId15"/>
    <p:sldId id="283" r:id="rId16"/>
    <p:sldId id="284" r:id="rId17"/>
    <p:sldId id="292" r:id="rId18"/>
    <p:sldId id="289" r:id="rId19"/>
    <p:sldId id="293" r:id="rId20"/>
    <p:sldId id="294" r:id="rId21"/>
    <p:sldId id="298" r:id="rId22"/>
    <p:sldId id="299" r:id="rId23"/>
    <p:sldId id="295" r:id="rId24"/>
    <p:sldId id="296" r:id="rId25"/>
    <p:sldId id="297" r:id="rId26"/>
    <p:sldId id="300" r:id="rId27"/>
    <p:sldId id="279" r:id="rId28"/>
    <p:sldId id="280" r:id="rId29"/>
    <p:sldId id="281" r:id="rId30"/>
    <p:sldId id="271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FF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>
    <p:restoredLeft sz="15634" autoAdjust="0"/>
    <p:restoredTop sz="94607" autoAdjust="0"/>
  </p:normalViewPr>
  <p:slideViewPr>
    <p:cSldViewPr>
      <p:cViewPr varScale="1">
        <p:scale>
          <a:sx n="85" d="100"/>
          <a:sy n="85" d="100"/>
        </p:scale>
        <p:origin x="-876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020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11.11.2021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260648"/>
            <a:ext cx="7772400" cy="1872208"/>
          </a:xfrm>
        </p:spPr>
        <p:txBody>
          <a:bodyPr>
            <a:normAutofit/>
          </a:bodyPr>
          <a:lstStyle/>
          <a:p>
            <a:r>
              <a:rPr lang="ru-RU" sz="4800" dirty="0" smtClean="0">
                <a:solidFill>
                  <a:srgbClr val="C00000"/>
                </a:solidFill>
              </a:rPr>
              <a:t>Презентация</a:t>
            </a:r>
            <a:endParaRPr lang="ru-RU" sz="4800" dirty="0">
              <a:solidFill>
                <a:srgbClr val="C0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5536" y="1556792"/>
            <a:ext cx="8568952" cy="5301208"/>
          </a:xfrm>
        </p:spPr>
        <p:txBody>
          <a:bodyPr>
            <a:normAutofit/>
          </a:bodyPr>
          <a:lstStyle/>
          <a:p>
            <a:r>
              <a:rPr lang="ru-RU" sz="4000" i="1" dirty="0" smtClean="0">
                <a:solidFill>
                  <a:schemeClr val="tx1"/>
                </a:solidFill>
              </a:rPr>
              <a:t>Что такое бумага?</a:t>
            </a:r>
          </a:p>
          <a:p>
            <a:endParaRPr lang="ru-RU" sz="4000" dirty="0" smtClean="0">
              <a:solidFill>
                <a:schemeClr val="tx1"/>
              </a:solidFill>
            </a:endParaRPr>
          </a:p>
          <a:p>
            <a:endParaRPr lang="ru-RU" sz="4000" dirty="0" smtClean="0">
              <a:solidFill>
                <a:schemeClr val="tx1"/>
              </a:solidFill>
            </a:endParaRPr>
          </a:p>
          <a:p>
            <a:endParaRPr lang="ru-RU" sz="4000" dirty="0" smtClean="0">
              <a:solidFill>
                <a:schemeClr val="tx1"/>
              </a:solidFill>
            </a:endParaRPr>
          </a:p>
          <a:p>
            <a:endParaRPr lang="ru-RU" sz="4000" dirty="0" smtClean="0">
              <a:solidFill>
                <a:schemeClr val="tx1"/>
              </a:solidFill>
            </a:endParaRPr>
          </a:p>
          <a:p>
            <a:r>
              <a:rPr lang="ru-RU" sz="2000" dirty="0" smtClean="0">
                <a:solidFill>
                  <a:schemeClr val="tx1"/>
                </a:solidFill>
              </a:rPr>
              <a:t>                                                      </a:t>
            </a:r>
          </a:p>
          <a:p>
            <a:r>
              <a:rPr lang="ru-RU" sz="2000" dirty="0" smtClean="0">
                <a:solidFill>
                  <a:schemeClr val="tx1"/>
                </a:solidFill>
              </a:rPr>
              <a:t>                                                            </a:t>
            </a:r>
          </a:p>
          <a:p>
            <a:pPr algn="r"/>
            <a:r>
              <a:rPr lang="ru-RU" sz="2000" dirty="0" smtClean="0">
                <a:solidFill>
                  <a:schemeClr val="tx1"/>
                </a:solidFill>
              </a:rPr>
              <a:t>                                                          </a:t>
            </a:r>
            <a:r>
              <a:rPr lang="ru-RU" sz="2000" dirty="0" smtClean="0">
                <a:solidFill>
                  <a:schemeClr val="tx1"/>
                </a:solidFill>
              </a:rPr>
              <a:t>Воспитатели: Беликова В.Е.</a:t>
            </a:r>
          </a:p>
          <a:p>
            <a:pPr algn="r"/>
            <a:r>
              <a:rPr lang="ru-RU" sz="2000" smtClean="0">
                <a:solidFill>
                  <a:schemeClr val="tx1"/>
                </a:solidFill>
              </a:rPr>
              <a:t>Старкова Е.С.</a:t>
            </a:r>
            <a:endParaRPr lang="ru-RU" sz="2000" dirty="0" smtClean="0">
              <a:solidFill>
                <a:schemeClr val="tx1"/>
              </a:solidFill>
            </a:endParaRPr>
          </a:p>
          <a:p>
            <a:endParaRPr lang="ru-RU" sz="2000" dirty="0" smtClean="0">
              <a:solidFill>
                <a:schemeClr val="tx1"/>
              </a:solidFill>
            </a:endParaRPr>
          </a:p>
          <a:p>
            <a:endParaRPr lang="ru-RU" sz="2000" dirty="0">
              <a:solidFill>
                <a:schemeClr val="tx1"/>
              </a:solidFill>
            </a:endParaRPr>
          </a:p>
        </p:txBody>
      </p:sp>
      <p:pic>
        <p:nvPicPr>
          <p:cNvPr id="4" name="Picture 2" descr="C:\Users\Татьяна\Desktop\shutterstock_9465099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7540" y="2348880"/>
            <a:ext cx="4104456" cy="3030339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/>
              <a:t>Этап 3. История появления бумаги</a:t>
            </a:r>
            <a:endParaRPr lang="ru-RU" sz="3600" dirty="0"/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251520" y="1628800"/>
            <a:ext cx="5688632" cy="792087"/>
          </a:xfrm>
        </p:spPr>
        <p:txBody>
          <a:bodyPr>
            <a:normAutofit fontScale="25000" lnSpcReduction="20000"/>
          </a:bodyPr>
          <a:lstStyle/>
          <a:p>
            <a:endParaRPr lang="ru-RU" b="0" dirty="0" smtClean="0"/>
          </a:p>
          <a:p>
            <a:pPr algn="just"/>
            <a:r>
              <a:rPr lang="ru-RU" sz="9600" dirty="0" smtClean="0"/>
              <a:t>Деревоперерабатывающий  завод</a:t>
            </a:r>
          </a:p>
          <a:p>
            <a:endParaRPr lang="ru-RU" dirty="0"/>
          </a:p>
        </p:txBody>
      </p:sp>
      <p:pic>
        <p:nvPicPr>
          <p:cNvPr id="4" name="Picture 2" descr="C:\Users\Татьяна\Desktop\спаси дерево\img-20140411120023-17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57200" y="2633913"/>
            <a:ext cx="4040188" cy="3033211"/>
          </a:xfrm>
          <a:prstGeom prst="rect">
            <a:avLst/>
          </a:prstGeom>
          <a:noFill/>
        </p:spPr>
      </p:pic>
      <p:sp>
        <p:nvSpPr>
          <p:cNvPr id="8" name="Текст 7"/>
          <p:cNvSpPr>
            <a:spLocks noGrp="1"/>
          </p:cNvSpPr>
          <p:nvPr>
            <p:ph type="body" sz="quarter" idx="3"/>
          </p:nvPr>
        </p:nvSpPr>
        <p:spPr>
          <a:xfrm>
            <a:off x="5436096" y="1535113"/>
            <a:ext cx="3250704" cy="381720"/>
          </a:xfrm>
        </p:spPr>
        <p:txBody>
          <a:bodyPr>
            <a:normAutofit fontScale="92500" lnSpcReduction="20000"/>
          </a:bodyPr>
          <a:lstStyle/>
          <a:p>
            <a:endParaRPr lang="ru-RU" b="0" dirty="0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788024" y="2132857"/>
            <a:ext cx="4104456" cy="3993306"/>
          </a:xfrm>
        </p:spPr>
        <p:txBody>
          <a:bodyPr>
            <a:normAutofit/>
          </a:bodyPr>
          <a:lstStyle/>
          <a:p>
            <a:pPr>
              <a:buNone/>
            </a:pPr>
            <a:endParaRPr lang="ru-RU" sz="2400" dirty="0" smtClean="0"/>
          </a:p>
          <a:p>
            <a:pPr>
              <a:buFont typeface="Wingdings" pitchFamily="2" charset="2"/>
              <a:buChar char="ü"/>
            </a:pPr>
            <a:r>
              <a:rPr lang="ru-RU" sz="2400" dirty="0" smtClean="0"/>
              <a:t>Основным сырьем для производство бумаги являются древесная целлюлоза.</a:t>
            </a:r>
          </a:p>
          <a:p>
            <a:pPr>
              <a:buNone/>
            </a:pPr>
            <a:endParaRPr lang="ru-RU" sz="2400" dirty="0" smtClean="0"/>
          </a:p>
          <a:p>
            <a:pPr>
              <a:buFont typeface="Wingdings" pitchFamily="2" charset="2"/>
              <a:buChar char="ü"/>
            </a:pPr>
            <a:r>
              <a:rPr lang="ru-RU" sz="2400" dirty="0" smtClean="0"/>
              <a:t>Целлюлозу получают из лесным пород: ели, сосны, березы, эвкалипт, тополь, каштан и другие деревья.</a:t>
            </a:r>
            <a:endParaRPr lang="ru-RU" sz="2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355976" y="1700808"/>
            <a:ext cx="45365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u="sng" dirty="0" smtClean="0">
              <a:ln>
                <a:solidFill>
                  <a:srgbClr val="C00000"/>
                </a:solidFill>
              </a:ln>
              <a:latin typeface="Times New Roman" pitchFamily="18" charset="0"/>
              <a:cs typeface="Times New Roman" pitchFamily="18" charset="0"/>
            </a:endParaRPr>
          </a:p>
          <a:p>
            <a:endParaRPr lang="ru-RU" sz="2400" u="sng" dirty="0" smtClean="0">
              <a:ln>
                <a:solidFill>
                  <a:srgbClr val="C00000"/>
                </a:solidFill>
              </a:ln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endParaRPr lang="ru-RU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49289" y="1070674"/>
            <a:ext cx="7625647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069274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35280" cy="1143000"/>
          </a:xfrm>
        </p:spPr>
        <p:txBody>
          <a:bodyPr>
            <a:normAutofit fontScale="90000"/>
          </a:bodyPr>
          <a:lstStyle/>
          <a:p>
            <a:r>
              <a:rPr lang="ru-RU" sz="3600" dirty="0" smtClean="0"/>
              <a:t>Производство бумаги механическим способом</a:t>
            </a:r>
            <a:endParaRPr lang="ru-RU" sz="36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1600200"/>
            <a:ext cx="4968552" cy="4525963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ü"/>
            </a:pPr>
            <a:r>
              <a:rPr lang="ru-RU" sz="2400" dirty="0" smtClean="0"/>
              <a:t>Механический способ самый экономичный способ получение древесной целлюлозы</a:t>
            </a:r>
          </a:p>
          <a:p>
            <a:pPr>
              <a:buFont typeface="Wingdings" pitchFamily="2" charset="2"/>
              <a:buChar char="ü"/>
            </a:pPr>
            <a:r>
              <a:rPr lang="ru-RU" sz="2400" dirty="0" smtClean="0"/>
              <a:t>На фабрике специальные машины  сдирают с дерева кору</a:t>
            </a:r>
          </a:p>
          <a:p>
            <a:pPr>
              <a:buFont typeface="Wingdings" pitchFamily="2" charset="2"/>
              <a:buChar char="ü"/>
            </a:pPr>
            <a:r>
              <a:rPr lang="ru-RU" sz="2400" dirty="0" smtClean="0"/>
              <a:t>Измельчают кору в щепки</a:t>
            </a:r>
          </a:p>
          <a:p>
            <a:pPr>
              <a:buFont typeface="Wingdings" pitchFamily="2" charset="2"/>
              <a:buChar char="ü"/>
            </a:pPr>
            <a:r>
              <a:rPr lang="ru-RU" sz="2400" dirty="0" smtClean="0"/>
              <a:t>Лесоматериалы измельчают до крошки и смешивают с водой</a:t>
            </a:r>
          </a:p>
          <a:p>
            <a:pPr>
              <a:buFont typeface="Wingdings" pitchFamily="2" charset="2"/>
              <a:buChar char="ü"/>
            </a:pPr>
            <a:r>
              <a:rPr lang="ru-RU" sz="2400" dirty="0" smtClean="0"/>
              <a:t>Бумага на основе целлюлозы непрочна, идет на производство газет.</a:t>
            </a:r>
            <a:endParaRPr lang="ru-RU" sz="2400" dirty="0"/>
          </a:p>
        </p:txBody>
      </p:sp>
      <p:pic>
        <p:nvPicPr>
          <p:cNvPr id="4" name="Picture 2" descr="C:\Users\Татьяна\Desktop\спаси дерево\bode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064" y="2420888"/>
            <a:ext cx="3816424" cy="2490787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dirty="0" smtClean="0"/>
              <a:t>Производство бумаги химическим способом</a:t>
            </a:r>
            <a:endParaRPr lang="ru-RU" sz="3600" dirty="0"/>
          </a:p>
        </p:txBody>
      </p:sp>
      <p:sp>
        <p:nvSpPr>
          <p:cNvPr id="5" name="Содержимое 4"/>
          <p:cNvSpPr>
            <a:spLocks noGrp="1"/>
          </p:cNvSpPr>
          <p:nvPr>
            <p:ph sz="half" idx="4294967295"/>
          </p:nvPr>
        </p:nvSpPr>
        <p:spPr>
          <a:xfrm>
            <a:off x="4751388" y="1484313"/>
            <a:ext cx="4392612" cy="5040312"/>
          </a:xfrm>
        </p:spPr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ü"/>
            </a:pPr>
            <a:r>
              <a:rPr lang="ru-RU" sz="2400" dirty="0" smtClean="0"/>
              <a:t>Бумагу высокого качества делают из целлюлозы полученным химическим способом</a:t>
            </a:r>
          </a:p>
          <a:p>
            <a:pPr>
              <a:buFont typeface="Wingdings" pitchFamily="2" charset="2"/>
              <a:buChar char="ü"/>
            </a:pPr>
            <a:r>
              <a:rPr lang="ru-RU" sz="2400" dirty="0" smtClean="0"/>
              <a:t>Щепки сортируют по размеру на специальных ситах и отправляют в варку. </a:t>
            </a:r>
          </a:p>
          <a:p>
            <a:pPr>
              <a:buFont typeface="Wingdings" pitchFamily="2" charset="2"/>
              <a:buChar char="ü"/>
            </a:pPr>
            <a:r>
              <a:rPr lang="ru-RU" sz="2400" dirty="0" smtClean="0"/>
              <a:t>Варят щепки в специальных машинах, куда добавляют кислоту</a:t>
            </a:r>
          </a:p>
          <a:p>
            <a:pPr>
              <a:buFont typeface="Wingdings" pitchFamily="2" charset="2"/>
              <a:buChar char="ü"/>
            </a:pPr>
            <a:r>
              <a:rPr lang="ru-RU" sz="2400" dirty="0" smtClean="0"/>
              <a:t>Бумажная масса превращается в кашицу, затем она попадает в </a:t>
            </a:r>
            <a:r>
              <a:rPr lang="ru-RU" sz="2400" dirty="0" err="1" smtClean="0"/>
              <a:t>бумагодельную</a:t>
            </a:r>
            <a:r>
              <a:rPr lang="ru-RU" sz="2400" dirty="0" smtClean="0"/>
              <a:t> машину </a:t>
            </a:r>
            <a:endParaRPr lang="ru-RU" sz="2400" dirty="0"/>
          </a:p>
        </p:txBody>
      </p:sp>
      <p:pic>
        <p:nvPicPr>
          <p:cNvPr id="1026" name="Picture 2" descr="C:\Users\Татьяна\Desktop\aee0760dbd54291a6709e210354f785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204864"/>
            <a:ext cx="4104456" cy="336155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274638"/>
            <a:ext cx="8342585" cy="62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385243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/>
              <a:t>Бумажная масса</a:t>
            </a:r>
            <a:endParaRPr lang="ru-RU" sz="3600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4294967295"/>
          </p:nvPr>
        </p:nvSpPr>
        <p:spPr>
          <a:xfrm>
            <a:off x="0" y="1412875"/>
            <a:ext cx="4392613" cy="5256213"/>
          </a:xfrm>
        </p:spPr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ü"/>
            </a:pPr>
            <a:r>
              <a:rPr lang="ru-RU" sz="2400" dirty="0" smtClean="0"/>
              <a:t>Бумажная масса проходит по ленточному контейнеру часть содержащейся в ней воды вытекает через ячеистые отверстия</a:t>
            </a:r>
          </a:p>
          <a:p>
            <a:pPr>
              <a:buFont typeface="Wingdings" pitchFamily="2" charset="2"/>
              <a:buChar char="ü"/>
            </a:pPr>
            <a:r>
              <a:rPr lang="ru-RU" sz="2400" dirty="0" smtClean="0"/>
              <a:t>Бумажные волокна начинают сплетаться друг с другом , образуя – рулонную ленту</a:t>
            </a:r>
          </a:p>
          <a:p>
            <a:pPr>
              <a:buFont typeface="Wingdings" pitchFamily="2" charset="2"/>
              <a:buChar char="ü"/>
            </a:pPr>
            <a:r>
              <a:rPr lang="ru-RU" sz="2400" dirty="0" smtClean="0"/>
              <a:t>Сырая бумажная лента проходит через целый ряд валиков.</a:t>
            </a:r>
          </a:p>
          <a:p>
            <a:pPr>
              <a:buFont typeface="Wingdings" pitchFamily="2" charset="2"/>
              <a:buChar char="ü"/>
            </a:pPr>
            <a:r>
              <a:rPr lang="ru-RU" sz="2400" dirty="0" smtClean="0"/>
              <a:t>Одни валики отжимают воду, другие обогревают паром, и высушивают, третьи полируют</a:t>
            </a:r>
            <a:endParaRPr lang="ru-RU" sz="2400" dirty="0"/>
          </a:p>
        </p:txBody>
      </p:sp>
      <p:pic>
        <p:nvPicPr>
          <p:cNvPr id="6" name="Picture 2" descr="C:\Users\Татьяна\Desktop\спаси дерево\bu_0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716016" y="2636912"/>
            <a:ext cx="4038600" cy="302895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/>
              <a:t>Бумажные рулоны</a:t>
            </a:r>
            <a:endParaRPr lang="ru-RU" sz="3600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>
              <a:buFont typeface="Wingdings" pitchFamily="2" charset="2"/>
              <a:buChar char="ü"/>
            </a:pPr>
            <a:r>
              <a:rPr lang="ru-RU" sz="2400" dirty="0" smtClean="0"/>
              <a:t>Так дерево пройдя через множество машин перерождается в чистую, ровную, белую бумагу</a:t>
            </a:r>
          </a:p>
          <a:p>
            <a:pPr>
              <a:buFont typeface="Wingdings" pitchFamily="2" charset="2"/>
              <a:buChar char="ü"/>
            </a:pPr>
            <a:r>
              <a:rPr lang="ru-RU" sz="2400" dirty="0" smtClean="0"/>
              <a:t> Бумага наматывается в огромный рулон</a:t>
            </a:r>
          </a:p>
          <a:p>
            <a:pPr>
              <a:buFont typeface="Wingdings" pitchFamily="2" charset="2"/>
              <a:buChar char="ü"/>
            </a:pPr>
            <a:r>
              <a:rPr lang="ru-RU" sz="2400" dirty="0" smtClean="0"/>
              <a:t>Затем рулоны режут на листы разного размера</a:t>
            </a:r>
          </a:p>
          <a:p>
            <a:pPr>
              <a:buFont typeface="Wingdings" pitchFamily="2" charset="2"/>
              <a:buChar char="ü"/>
            </a:pPr>
            <a:r>
              <a:rPr lang="ru-RU" sz="2400" dirty="0" smtClean="0"/>
              <a:t>Бумажные рулоны отправляют в типографии</a:t>
            </a:r>
          </a:p>
          <a:p>
            <a:pPr>
              <a:buFont typeface="Wingdings" pitchFamily="2" charset="2"/>
              <a:buChar char="ü"/>
            </a:pPr>
            <a:endParaRPr lang="ru-RU" dirty="0"/>
          </a:p>
        </p:txBody>
      </p:sp>
      <p:pic>
        <p:nvPicPr>
          <p:cNvPr id="7" name="Picture 2" descr="C:\Users\Татьяна\Desktop\спаси дерево\paper-740x55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57200" y="2348706"/>
            <a:ext cx="4038600" cy="302895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6800" y="299873"/>
            <a:ext cx="7920000" cy="59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806831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9963" y="619800"/>
            <a:ext cx="8526316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794966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33400" y="1678675"/>
            <a:ext cx="7737143" cy="1937982"/>
          </a:xfrm>
        </p:spPr>
        <p:txBody>
          <a:bodyPr>
            <a:normAutofit/>
          </a:bodyPr>
          <a:lstStyle/>
          <a:p>
            <a:pPr algn="ctr"/>
            <a:r>
              <a:rPr lang="ru-RU" sz="44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Бумага на типографии.</a:t>
            </a:r>
            <a:endParaRPr lang="ru-RU" sz="44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864857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/>
          </a:bodyPr>
          <a:lstStyle/>
          <a:p>
            <a:r>
              <a:rPr lang="ru-RU" sz="3200" dirty="0" smtClean="0"/>
              <a:t>Этап 1. История появления бумаги</a:t>
            </a: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1196752"/>
            <a:ext cx="8496944" cy="4896544"/>
          </a:xfrm>
        </p:spPr>
        <p:txBody>
          <a:bodyPr>
            <a:normAutofit/>
          </a:bodyPr>
          <a:lstStyle/>
          <a:p>
            <a:pPr algn="just"/>
            <a:endParaRPr lang="ru-RU" sz="2400" dirty="0" smtClean="0"/>
          </a:p>
          <a:p>
            <a:pPr algn="just"/>
            <a:endParaRPr lang="ru-RU" dirty="0" smtClean="0"/>
          </a:p>
        </p:txBody>
      </p:sp>
      <p:pic>
        <p:nvPicPr>
          <p:cNvPr id="1026" name="Picture 2" descr="C:\Users\Татьяна\Desktop\бумага\beresta-2-sor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645024"/>
            <a:ext cx="4176464" cy="2350021"/>
          </a:xfrm>
          <a:prstGeom prst="rect">
            <a:avLst/>
          </a:prstGeom>
          <a:noFill/>
        </p:spPr>
      </p:pic>
      <p:pic>
        <p:nvPicPr>
          <p:cNvPr id="1027" name="Picture 3" descr="C:\Users\Татьяна\Desktop\бумага\800px-Birch_bark_document_2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3573016"/>
            <a:ext cx="3991992" cy="2636267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899592" y="1844824"/>
            <a:ext cx="71287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Береста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– наружная часть березовый коры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846138"/>
            <a:ext cx="8455771" cy="47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325547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8269" y="548680"/>
            <a:ext cx="8481868" cy="56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119494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86718"/>
            <a:ext cx="8256000" cy="6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607248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620688"/>
            <a:ext cx="8263186" cy="56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000645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33400" y="1460310"/>
            <a:ext cx="7259472" cy="1828800"/>
          </a:xfrm>
        </p:spPr>
        <p:txBody>
          <a:bodyPr>
            <a:normAutofit/>
          </a:bodyPr>
          <a:lstStyle/>
          <a:p>
            <a:pPr algn="ctr"/>
            <a:r>
              <a:rPr lang="ru-RU" sz="48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Готовая продукция</a:t>
            </a:r>
            <a:endParaRPr lang="ru-RU" sz="48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44142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5368" y="282774"/>
            <a:ext cx="7213263" cy="61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118630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000" y="274638"/>
            <a:ext cx="8016000" cy="60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24958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 smtClean="0"/>
              <a:t>Макулатуру собираешь – дерево от вырубки спасаешь </a:t>
            </a:r>
            <a:endParaRPr lang="ru-RU" sz="3600" dirty="0"/>
          </a:p>
        </p:txBody>
      </p:sp>
      <p:pic>
        <p:nvPicPr>
          <p:cNvPr id="6" name="Picture 2" descr="C:\Users\Татьяна\Desktop\спаси дерево\U6kBYE4qGK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1628800"/>
            <a:ext cx="4427137" cy="496855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/>
              <a:t>Вторая жизнь бумаги</a:t>
            </a:r>
            <a:endParaRPr lang="ru-RU" sz="3600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885775"/>
          </a:xfrm>
        </p:spPr>
        <p:txBody>
          <a:bodyPr/>
          <a:lstStyle/>
          <a:p>
            <a:r>
              <a:rPr lang="ru-RU" b="0" dirty="0" smtClean="0">
                <a:latin typeface="Times New Roman" pitchFamily="18" charset="0"/>
                <a:cs typeface="Times New Roman" pitchFamily="18" charset="0"/>
              </a:rPr>
              <a:t>Макулатуру измельчают</a:t>
            </a:r>
            <a:endParaRPr lang="ru-RU" b="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Users\Татьяна\Desktop\спаси дерево\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95536" y="3284984"/>
            <a:ext cx="4040188" cy="3030141"/>
          </a:xfrm>
          <a:prstGeom prst="rect">
            <a:avLst/>
          </a:prstGeom>
          <a:noFill/>
        </p:spPr>
      </p:pic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>
          <a:xfrm>
            <a:off x="4283968" y="1628800"/>
            <a:ext cx="4608511" cy="1296144"/>
          </a:xfrm>
        </p:spPr>
        <p:txBody>
          <a:bodyPr>
            <a:normAutofit/>
          </a:bodyPr>
          <a:lstStyle/>
          <a:p>
            <a:pPr algn="ctr"/>
            <a:r>
              <a:rPr lang="ru-RU" b="0" dirty="0" smtClean="0">
                <a:latin typeface="Times New Roman" pitchFamily="18" charset="0"/>
                <a:cs typeface="Times New Roman" pitchFamily="18" charset="0"/>
              </a:rPr>
              <a:t>Выдерживают в специальных растворах способных </a:t>
            </a:r>
          </a:p>
          <a:p>
            <a:pPr algn="ctr"/>
            <a:r>
              <a:rPr lang="ru-RU" b="0" dirty="0" smtClean="0">
                <a:latin typeface="Times New Roman" pitchFamily="18" charset="0"/>
                <a:cs typeface="Times New Roman" pitchFamily="18" charset="0"/>
              </a:rPr>
              <a:t>растворить чернила</a:t>
            </a:r>
            <a:endParaRPr lang="ru-RU" b="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3" descr="C:\Users\Татьяна\Desktop\спаси дерево\16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3212976"/>
            <a:ext cx="3913356" cy="3096345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79512" y="404664"/>
            <a:ext cx="8784976" cy="1872208"/>
          </a:xfrm>
        </p:spPr>
        <p:txBody>
          <a:bodyPr>
            <a:noAutofit/>
          </a:bodyPr>
          <a:lstStyle/>
          <a:p>
            <a:r>
              <a:rPr lang="ru-RU" sz="3600" b="1" i="1" dirty="0" smtClean="0"/>
              <a:t>Девиз</a:t>
            </a:r>
            <a:r>
              <a:rPr lang="ru-RU" sz="3600" dirty="0" smtClean="0"/>
              <a:t> Международного дня без бумаги:</a:t>
            </a:r>
            <a:br>
              <a:rPr lang="ru-RU" sz="3600" dirty="0" smtClean="0"/>
            </a:br>
            <a:r>
              <a:rPr lang="ru-RU" sz="3600" dirty="0" smtClean="0"/>
              <a:t>«Научимся использовать </a:t>
            </a:r>
            <a:br>
              <a:rPr lang="ru-RU" sz="3600" dirty="0" smtClean="0"/>
            </a:br>
            <a:r>
              <a:rPr lang="ru-RU" sz="3600" dirty="0" smtClean="0"/>
              <a:t>бумагу рационально!»</a:t>
            </a:r>
            <a:endParaRPr lang="ru-RU" sz="3600" dirty="0"/>
          </a:p>
        </p:txBody>
      </p:sp>
      <p:pic>
        <p:nvPicPr>
          <p:cNvPr id="8" name="Picture 2" descr="C:\Users\Татьяна\Desktop\спаси дерево\3mSc6SKVKuU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2636912"/>
            <a:ext cx="7670800" cy="3352800"/>
          </a:xfrm>
          <a:prstGeom prst="rect">
            <a:avLst/>
          </a:prstGeom>
          <a:noFill/>
        </p:spPr>
      </p:pic>
      <p:pic>
        <p:nvPicPr>
          <p:cNvPr id="9" name="Picture 2" descr="C:\Users\Татьяна\Desktop\спаси дерево\3mSc6SKVKuU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2636912"/>
            <a:ext cx="7670800" cy="33528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Этап 2. История появления бумаги</a:t>
            </a:r>
            <a:endParaRPr lang="ru-RU" sz="32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27584" y="1556793"/>
            <a:ext cx="79208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Листы из тонкой кожи молодых животных – 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пергамент </a:t>
            </a:r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Татьяна\Desktop\89715d3b34196d550a7864328f44839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276872"/>
            <a:ext cx="3456384" cy="4392488"/>
          </a:xfrm>
          <a:prstGeom prst="rect">
            <a:avLst/>
          </a:prstGeom>
          <a:noFill/>
        </p:spPr>
      </p:pic>
      <p:pic>
        <p:nvPicPr>
          <p:cNvPr id="2051" name="Picture 3" descr="C:\Users\Татьяна\Desktop\63_2_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3789040"/>
            <a:ext cx="4211340" cy="250547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24744"/>
            <a:ext cx="8229600" cy="79208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1026" name="Picture 2" descr="C:\Users\Татьяна\Desktop\фото сад\1 сентября\cd0e1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2060848"/>
            <a:ext cx="4752529" cy="3201219"/>
          </a:xfrm>
          <a:prstGeom prst="rect">
            <a:avLst/>
          </a:prstGeom>
          <a:noFill/>
        </p:spPr>
      </p:pic>
      <p:pic>
        <p:nvPicPr>
          <p:cNvPr id="4" name="Picture 2" descr="C:\Users\Татьяна\Desktop\спаси дерево\arborday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2060848"/>
            <a:ext cx="3029322" cy="312913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Богатство нашей природы </a:t>
            </a: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1196752"/>
            <a:ext cx="8712968" cy="5544616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buNone/>
            </a:pP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Загадка: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  В шубе летом, а зимой раздеты.   </a:t>
            </a:r>
          </a:p>
          <a:p>
            <a:pPr algn="ctr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(Деревья)</a:t>
            </a:r>
            <a:endParaRPr lang="ru-RU" sz="2400" b="1" dirty="0"/>
          </a:p>
        </p:txBody>
      </p:sp>
      <p:pic>
        <p:nvPicPr>
          <p:cNvPr id="5" name="Picture 2" descr="C:\Users\Татьяна\Desktop\355347_html_2fa808fc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56176" y="2564904"/>
            <a:ext cx="2448272" cy="3541762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51520" y="2951947"/>
            <a:ext cx="55446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/>
              <a:t>Дерево</a:t>
            </a:r>
            <a:r>
              <a:rPr lang="ru-RU" sz="2400" i="1" dirty="0" smtClean="0"/>
              <a:t> –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это многолетние растение, имеющие один твёрдый стебель (ствол), корни, ветви и листья.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287370" y="1243084"/>
            <a:ext cx="3563258" cy="1143000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Вековые леса!</a:t>
            </a:r>
            <a:endParaRPr lang="ru-RU" sz="28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785" r="30785"/>
          <a:stretch>
            <a:fillRect/>
          </a:stretch>
        </p:blipFill>
        <p:spPr>
          <a:xfrm>
            <a:off x="161498" y="341194"/>
            <a:ext cx="4182719" cy="6120000"/>
          </a:xfrm>
          <a:prstGeom prst="snip2DiagRect">
            <a:avLst>
              <a:gd name="adj1" fmla="val 10815"/>
              <a:gd name="adj2" fmla="val 0"/>
            </a:avLst>
          </a:prstGeom>
        </p:spPr>
      </p:pic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>
            <a:off x="4860032" y="3140968"/>
            <a:ext cx="3456384" cy="1872208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Как много нужно лет, чтобы вырос такой замечательный массив!!</a:t>
            </a:r>
            <a:endParaRPr lang="ru-RU" sz="20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189839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2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Вырубка деревьев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3682752" cy="427707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Продукция из дерева:</a:t>
            </a:r>
          </a:p>
          <a:p>
            <a:pPr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buFont typeface="Wingdings" pitchFamily="2" charset="2"/>
              <a:buChar char="ü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Мебель</a:t>
            </a:r>
          </a:p>
          <a:p>
            <a:pPr>
              <a:buFont typeface="Wingdings" pitchFamily="2" charset="2"/>
              <a:buChar char="ü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Доски</a:t>
            </a:r>
          </a:p>
          <a:p>
            <a:pPr>
              <a:buFont typeface="Wingdings" pitchFamily="2" charset="2"/>
              <a:buChar char="ü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Дома</a:t>
            </a:r>
          </a:p>
          <a:p>
            <a:pPr>
              <a:buFont typeface="Wingdings" pitchFamily="2" charset="2"/>
              <a:buChar char="ü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Игрушки</a:t>
            </a:r>
          </a:p>
          <a:p>
            <a:pPr>
              <a:buFont typeface="Wingdings" pitchFamily="2" charset="2"/>
              <a:buChar char="ü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Карандаши</a:t>
            </a:r>
          </a:p>
          <a:p>
            <a:pPr>
              <a:buFont typeface="Wingdings" pitchFamily="2" charset="2"/>
              <a:buChar char="ü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Спички</a:t>
            </a:r>
          </a:p>
          <a:p>
            <a:pPr>
              <a:buFont typeface="Wingdings" pitchFamily="2" charset="2"/>
              <a:buChar char="ü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Бумага</a:t>
            </a:r>
          </a:p>
          <a:p>
            <a:pPr>
              <a:buNone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ü"/>
            </a:pP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 descr="C:\Users\Татьяна\Desktop\спаси дерево\108560936_0008013KolichestvoobuchennykhvTSentreekologicheskojbezopasnostiNOURTSPP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2276872"/>
            <a:ext cx="2000275" cy="3634755"/>
          </a:xfrm>
          <a:prstGeom prst="rect">
            <a:avLst/>
          </a:prstGeom>
          <a:noFill/>
        </p:spPr>
      </p:pic>
      <p:pic>
        <p:nvPicPr>
          <p:cNvPr id="5" name="Picture 2" descr="C:\Users\Татьяна\Desktop\спаси дерево\1293292087_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1340768"/>
            <a:ext cx="3816424" cy="2736304"/>
          </a:xfrm>
          <a:prstGeom prst="rect">
            <a:avLst/>
          </a:prstGeom>
          <a:noFill/>
        </p:spPr>
      </p:pic>
      <p:pic>
        <p:nvPicPr>
          <p:cNvPr id="6" name="Picture 2" descr="C:\Users\Татьяна\Desktop\спаси дерево\derevit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0072" y="4293096"/>
            <a:ext cx="3168352" cy="2204864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8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85198" y="966491"/>
            <a:ext cx="7624379" cy="518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63477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9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457200" y="476672"/>
            <a:ext cx="8386381" cy="55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999221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Объект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472" y="620688"/>
            <a:ext cx="7884000" cy="52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740174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2D050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Метро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703</TotalTime>
  <Words>340</Words>
  <Application>Microsoft Office PowerPoint</Application>
  <PresentationFormat>Экран (4:3)</PresentationFormat>
  <Paragraphs>69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Тема Office</vt:lpstr>
      <vt:lpstr>Презентация</vt:lpstr>
      <vt:lpstr>Этап 1. История появления бумаги</vt:lpstr>
      <vt:lpstr>Этап 2. История появления бумаги</vt:lpstr>
      <vt:lpstr>Богатство нашей природы </vt:lpstr>
      <vt:lpstr>Вековые леса!</vt:lpstr>
      <vt:lpstr>Вырубка деревьев</vt:lpstr>
      <vt:lpstr>Слайд 7</vt:lpstr>
      <vt:lpstr>Слайд 8</vt:lpstr>
      <vt:lpstr>Слайд 9</vt:lpstr>
      <vt:lpstr>Этап 3. История появления бумаги</vt:lpstr>
      <vt:lpstr>Слайд 11</vt:lpstr>
      <vt:lpstr>Производство бумаги механическим способом</vt:lpstr>
      <vt:lpstr>Производство бумаги химическим способом</vt:lpstr>
      <vt:lpstr>Слайд 14</vt:lpstr>
      <vt:lpstr>Бумажная масса</vt:lpstr>
      <vt:lpstr>Бумажные рулоны</vt:lpstr>
      <vt:lpstr>Слайд 17</vt:lpstr>
      <vt:lpstr>Слайд 18</vt:lpstr>
      <vt:lpstr>Бумага на типографии.</vt:lpstr>
      <vt:lpstr>Слайд 20</vt:lpstr>
      <vt:lpstr>Слайд 21</vt:lpstr>
      <vt:lpstr>Слайд 22</vt:lpstr>
      <vt:lpstr>Слайд 23</vt:lpstr>
      <vt:lpstr>Готовая продукция</vt:lpstr>
      <vt:lpstr>Слайд 25</vt:lpstr>
      <vt:lpstr>Слайд 26</vt:lpstr>
      <vt:lpstr>Макулатуру собираешь – дерево от вырубки спасаешь </vt:lpstr>
      <vt:lpstr>Вторая жизнь бумаги</vt:lpstr>
      <vt:lpstr>Девиз Международного дня без бумаги: «Научимся использовать  бумагу рационально!»</vt:lpstr>
      <vt:lpstr> 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ЭКОЛОГИЧЕСКИЙ ПРОЕКТ</dc:title>
  <dc:creator>Татьяна Дворецкая</dc:creator>
  <cp:lastModifiedBy>Андрей</cp:lastModifiedBy>
  <cp:revision>91</cp:revision>
  <dcterms:created xsi:type="dcterms:W3CDTF">2014-10-30T17:19:24Z</dcterms:created>
  <dcterms:modified xsi:type="dcterms:W3CDTF">2021-11-10T20:55:12Z</dcterms:modified>
</cp:coreProperties>
</file>