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79" r:id="rId9"/>
    <p:sldId id="268" r:id="rId10"/>
    <p:sldId id="262" r:id="rId11"/>
    <p:sldId id="263" r:id="rId12"/>
    <p:sldId id="271" r:id="rId13"/>
    <p:sldId id="284" r:id="rId14"/>
    <p:sldId id="265" r:id="rId15"/>
    <p:sldId id="272" r:id="rId16"/>
    <p:sldId id="266" r:id="rId17"/>
    <p:sldId id="28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8" autoAdjust="0"/>
    <p:restoredTop sz="94660"/>
  </p:normalViewPr>
  <p:slideViewPr>
    <p:cSldViewPr>
      <p:cViewPr>
        <p:scale>
          <a:sx n="90" d="100"/>
          <a:sy n="90" d="100"/>
        </p:scale>
        <p:origin x="-1090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8FF3-961F-4BE3-A669-0639A09F2235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B54BE-465A-4935-8716-DDAF52114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5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4AD8DC-9FC6-4681-9FBB-EE670819F8E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DF2F63-3CE9-4EA2-A519-69E4FA7C92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6172200" cy="1894362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 в соответствии с ФГОС ДО»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806" y="5013176"/>
            <a:ext cx="6517482" cy="1371599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</a:p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анжаурова анна викторовна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33265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МБДОУ «</a:t>
            </a:r>
            <a:r>
              <a:rPr lang="ru-RU" sz="2000" dirty="0" err="1" smtClean="0"/>
              <a:t>Пигаревский</a:t>
            </a:r>
            <a:r>
              <a:rPr lang="ru-RU" sz="2000" dirty="0" smtClean="0"/>
              <a:t> ДС»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365104"/>
            <a:ext cx="540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группа «Лучики»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</a:t>
            </a:r>
            <a:r>
              <a:rPr lang="ru-RU" b="1" dirty="0" smtClean="0"/>
              <a:t>  </a:t>
            </a:r>
            <a:r>
              <a:rPr lang="ru-RU" sz="3200" b="1" dirty="0"/>
              <a:t>Центр дидактических </a:t>
            </a:r>
            <a:r>
              <a:rPr lang="ru-RU" sz="3200" b="1" dirty="0" smtClean="0"/>
              <a:t>игр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D6F5B2"/>
              </a:clrFrom>
              <a:clrTo>
                <a:srgbClr val="D6F5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9" y="5417840"/>
            <a:ext cx="1916421" cy="144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ea typeface="Times New Roman" panose="02020603050405020304"/>
              </a:rPr>
              <a:t>Среда постоянно обновляется и совершенствуется с учетом потребностей и возможностей, интересов и инициативы воспитанников. Дидактические игры позволяют развивать им навыки и умения: ловкость, память и внимательность</a:t>
            </a:r>
            <a:endParaRPr lang="ru-RU" sz="2000" dirty="0"/>
          </a:p>
        </p:txBody>
      </p:sp>
      <p:pic>
        <p:nvPicPr>
          <p:cNvPr id="7" name="Изображение 6" descr="IMG_20211028_130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" y="2656205"/>
            <a:ext cx="5046980" cy="398843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Спортивный центр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11707" y="1340768"/>
            <a:ext cx="4536504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Предусмотрена амплификация и постоянное совершенствование образовательной среды для </a:t>
            </a:r>
            <a:r>
              <a:rPr lang="ru-RU" dirty="0" err="1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разноуровневого</a:t>
            </a:r>
            <a:r>
              <a:rPr lang="ru-RU" dirty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 формирования здорового образа жизни (от мытья рук до регулярных занятий спортом) с учетом </a:t>
            </a:r>
            <a:r>
              <a:rPr lang="ru-RU" dirty="0" err="1" smtClean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потребносятей</a:t>
            </a:r>
            <a:r>
              <a:rPr lang="ru-RU" dirty="0" smtClean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ru-RU" dirty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и возможностей воспитанников, их семей и заинтересованных сторон.</a:t>
            </a:r>
            <a:r>
              <a:rPr lang="ru-RU" dirty="0">
                <a:solidFill>
                  <a:srgbClr val="212529"/>
                </a:solidFill>
                <a:ea typeface="Times New Roman" panose="02020603050405020304"/>
              </a:rPr>
              <a:t> Воспитанникам доступен широкий круг разнообразных материалов, инвентаря и оборудования для подвижных игр, физкультуры и спорта как в помещении ДОО, так и на прилегающей территории</a:t>
            </a:r>
            <a:endParaRPr lang="ru-RU" dirty="0"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pic>
        <p:nvPicPr>
          <p:cNvPr id="5" name="Изображение 4" descr="IMG_20211028_1335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" y="1252855"/>
            <a:ext cx="3973830" cy="401256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Центр </a:t>
            </a:r>
            <a:r>
              <a:rPr lang="ru-RU" sz="2000" b="1" dirty="0"/>
              <a:t>природы </a:t>
            </a:r>
            <a:endParaRPr lang="ru-RU" sz="2000" dirty="0"/>
          </a:p>
          <a:p>
            <a:pPr algn="ctr"/>
            <a:r>
              <a:rPr lang="ru-RU" sz="2000" dirty="0"/>
              <a:t>У детей формируются предпосылки экологического сознания, развивается экологическая культура, познавательный интерес к экологии, проблемам природы, желание и стремление разрешить некоторые из экологических проблем, доступными ребенку – дошкольнику средствами.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Изображение 4" descr="IMG_20211027_154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96120"/>
            <a:ext cx="4705985" cy="4295140"/>
          </a:xfrm>
          <a:prstGeom prst="rect">
            <a:avLst/>
          </a:prstGeom>
        </p:spPr>
      </p:pic>
      <p:pic>
        <p:nvPicPr>
          <p:cNvPr id="1026" name="Picture 2" descr="C:\Users\Direktor\Desktop\на сайт\наш\гр2\IMG_20210423_164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89" y="2296120"/>
            <a:ext cx="4006983" cy="42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3265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Центр  </a:t>
            </a:r>
            <a:r>
              <a:rPr lang="ru-RU" sz="3200" b="1" dirty="0" err="1" smtClean="0"/>
              <a:t>сенсорики</a:t>
            </a:r>
            <a:endParaRPr lang="ru-RU" sz="3200" b="1" dirty="0"/>
          </a:p>
        </p:txBody>
      </p:sp>
      <p:pic>
        <p:nvPicPr>
          <p:cNvPr id="6" name="Изображение 5" descr="IMG_20211104_1219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90" y="1340485"/>
            <a:ext cx="6216650" cy="488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91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центр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1" y="5231308"/>
            <a:ext cx="1645354" cy="162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996600"/>
            <a:ext cx="4104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Пространство и его оснащение открывает воспитанникам широкий круг разнообразных возможностей по знакомству с литературным творчеством. Литературные материалы регулярно меняются. Всегда в доступе детей имеется литература, связанная с реализуемой детской деятельностью. Литература для ДОО подбирается учётом изучения современных трендов и тенденций в детском и литературном мире.   </a:t>
            </a:r>
            <a:endParaRPr lang="ru-RU" sz="2000" dirty="0"/>
          </a:p>
        </p:txBody>
      </p:sp>
      <p:pic>
        <p:nvPicPr>
          <p:cNvPr id="4" name="Изображение 3" descr="IMG_20211104_1225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1052830"/>
            <a:ext cx="3962400" cy="41776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9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</a:t>
            </a:r>
          </a:p>
          <a:p>
            <a:pPr algn="just"/>
            <a:r>
              <a:rPr lang="ru-RU" dirty="0" smtClean="0"/>
              <a:t>Р</a:t>
            </a:r>
            <a:r>
              <a:rPr lang="ru-RU" sz="2000" dirty="0" smtClean="0"/>
              <a:t>азвивается</a:t>
            </a:r>
            <a:r>
              <a:rPr lang="ru-RU" sz="2000" dirty="0"/>
              <a:t>, адаптируется с учетом потребностей, </a:t>
            </a:r>
            <a:r>
              <a:rPr lang="ru-RU" sz="2000" dirty="0" smtClean="0"/>
              <a:t>ожиданий, возможностей, интересов </a:t>
            </a:r>
            <a:r>
              <a:rPr lang="ru-RU" sz="2000" dirty="0"/>
              <a:t>и инициативы заинтересованных сторон. Творческая мастерская </a:t>
            </a:r>
            <a:r>
              <a:rPr lang="ru-RU" sz="2000" dirty="0" smtClean="0"/>
              <a:t>создана </a:t>
            </a:r>
            <a:r>
              <a:rPr lang="ru-RU" sz="2000" dirty="0"/>
              <a:t>с качественными и разнообразными материалами, инструментами </a:t>
            </a:r>
          </a:p>
          <a:p>
            <a:r>
              <a:rPr lang="ru-RU" sz="2000" dirty="0"/>
              <a:t>для творчества детей.</a:t>
            </a:r>
          </a:p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8041" y="158110"/>
            <a:ext cx="4891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Центр художественного творчества</a:t>
            </a:r>
          </a:p>
        </p:txBody>
      </p:sp>
      <p:pic>
        <p:nvPicPr>
          <p:cNvPr id="5" name="Изображение 4" descr="IMG_20211028_1327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15" y="2588895"/>
            <a:ext cx="4298315" cy="39331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260648"/>
            <a:ext cx="5592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Центр музыкальных инструментов</a:t>
            </a:r>
            <a:endParaRPr lang="ru-RU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238918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2348880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Предусмотрена амплификация и постоянное совершенствование образовательной среды для </a:t>
            </a:r>
            <a:r>
              <a:rPr lang="ru-RU" sz="2000" dirty="0" err="1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разноуровневого</a:t>
            </a:r>
            <a:r>
              <a:rPr lang="ru-RU" sz="2000" dirty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 погружения в музыку и музыкальное творчество (от прослушивания сказок с музыкальным сопровождением до обучения игре на музыкальных инструментах).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pic>
        <p:nvPicPr>
          <p:cNvPr id="2" name="Изображение 1" descr="IMG_20211104_123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" y="2138045"/>
            <a:ext cx="3693160" cy="3284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4028" y="374134"/>
            <a:ext cx="414046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r>
              <a:rPr lang="ru-RU" sz="2000" dirty="0"/>
              <a:t>Пространство его оснащение открывает воспитанникам широкий круг </a:t>
            </a:r>
          </a:p>
          <a:p>
            <a:r>
              <a:rPr lang="ru-RU" sz="2000" dirty="0"/>
              <a:t>разнообразных возможностей в сфере конструирования и моделирования.</a:t>
            </a:r>
          </a:p>
          <a:p>
            <a:r>
              <a:rPr lang="ru-RU" sz="2000" dirty="0"/>
              <a:t>Материалы для конструирования и моделирования систематически </a:t>
            </a:r>
          </a:p>
          <a:p>
            <a:r>
              <a:rPr lang="ru-RU" sz="2000" dirty="0"/>
              <a:t>меняются и усложняются в ходе развития навыков работы с ними .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22563"/>
            <a:ext cx="3947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Центр конструирования</a:t>
            </a:r>
          </a:p>
        </p:txBody>
      </p:sp>
      <p:pic>
        <p:nvPicPr>
          <p:cNvPr id="5" name="Изображение 4" descr="IMG_20211028_1350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878205"/>
            <a:ext cx="4558665" cy="4942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требования к организации среды.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Развивающая предметно-пространственная среда должна быть:</a:t>
            </a:r>
          </a:p>
          <a:p>
            <a:r>
              <a:rPr lang="ru-RU" dirty="0"/>
              <a:t> содержательно-насыщенной, развивающей; полифункциональной;</a:t>
            </a:r>
          </a:p>
          <a:p>
            <a:r>
              <a:rPr lang="ru-RU" dirty="0"/>
              <a:t> трансформируемой;</a:t>
            </a:r>
          </a:p>
          <a:p>
            <a:r>
              <a:rPr lang="ru-RU" dirty="0"/>
              <a:t> вариативной;</a:t>
            </a:r>
          </a:p>
          <a:p>
            <a:r>
              <a:rPr lang="ru-RU" dirty="0"/>
              <a:t> доступной;</a:t>
            </a:r>
          </a:p>
          <a:p>
            <a:r>
              <a:rPr lang="ru-RU" dirty="0"/>
              <a:t> безопасной</a:t>
            </a:r>
          </a:p>
          <a:p>
            <a:r>
              <a:rPr lang="ru-RU" dirty="0"/>
              <a:t> </a:t>
            </a:r>
            <a:r>
              <a:rPr lang="ru-RU" dirty="0" err="1"/>
              <a:t>здоровьесберегающей</a:t>
            </a:r>
            <a:r>
              <a:rPr lang="ru-RU" dirty="0"/>
              <a:t>;</a:t>
            </a:r>
          </a:p>
          <a:p>
            <a:r>
              <a:rPr lang="ru-RU" dirty="0"/>
              <a:t> эстетически-привлекательной.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8772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473853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30910"/>
            <a:ext cx="7701770" cy="18270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673340" cy="19304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представляет комплекс взаимосвязанных игровых  центров, стимулирующих развитие различных видов деятельности: игровой, познавательной, художественной, трудовой и др.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 descr="IMG_20210928_093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" y="1987550"/>
            <a:ext cx="5154295" cy="40436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522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Центр </a:t>
            </a:r>
            <a:r>
              <a:rPr lang="ru-RU" sz="3200" b="1" dirty="0" smtClean="0"/>
              <a:t>театрализованных игр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1409874"/>
            <a:ext cx="4499992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Пространство и </a:t>
            </a:r>
            <a:r>
              <a:rPr lang="ru-RU" sz="2000" dirty="0"/>
              <a:t>его оснащение открывает воспитанникам широкий круг</a:t>
            </a:r>
          </a:p>
          <a:p>
            <a:r>
              <a:rPr lang="ru-RU" sz="2000" dirty="0"/>
              <a:t>разнообразных возможностей в сфере театрально-словесного творчества.</a:t>
            </a:r>
          </a:p>
          <a:p>
            <a:r>
              <a:rPr lang="ru-RU" sz="2000" dirty="0"/>
              <a:t>Для театрализации имеются различные реквизиты и декорации, по договоренности возможно использование специальных приспособлений/реквизита( микрофона, </a:t>
            </a:r>
            <a:r>
              <a:rPr lang="ru-RU" sz="2000" dirty="0" err="1"/>
              <a:t>гримма</a:t>
            </a:r>
            <a:r>
              <a:rPr lang="ru-RU" sz="2000" dirty="0"/>
              <a:t> и </a:t>
            </a:r>
            <a:r>
              <a:rPr lang="ru-RU" sz="2000" dirty="0" err="1"/>
              <a:t>т.д</a:t>
            </a:r>
            <a:r>
              <a:rPr lang="ru-RU" sz="2000" dirty="0"/>
              <a:t>)</a:t>
            </a:r>
          </a:p>
          <a:p>
            <a:endParaRPr lang="ru-RU" sz="2000" dirty="0"/>
          </a:p>
        </p:txBody>
      </p:sp>
      <p:pic>
        <p:nvPicPr>
          <p:cNvPr id="4" name="Изображение 3" descr="IMG_20211027_152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1440180"/>
            <a:ext cx="4270375" cy="444690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810" y="404495"/>
            <a:ext cx="6652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3200" b="1" dirty="0"/>
              <a:t>Цент сюжетно-ролевых игр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D6F5B2"/>
              </a:clrFrom>
              <a:clrTo>
                <a:srgbClr val="D6F5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37" y="4947420"/>
            <a:ext cx="3630166" cy="192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85" y="1340864"/>
            <a:ext cx="858371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Среда </a:t>
            </a:r>
            <a:r>
              <a:rPr lang="ru-RU" sz="2000" dirty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насыщена широким кругом разнообразных материалов, позволяющих на разном уровне осваивать различную творческую деятельность, явления и пр. (</a:t>
            </a:r>
            <a:r>
              <a:rPr lang="ru-RU" sz="2000" dirty="0" err="1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разноуровневые</a:t>
            </a:r>
            <a:r>
              <a:rPr lang="ru-RU" sz="2000" dirty="0">
                <a:solidFill>
                  <a:srgbClr val="212529"/>
                </a:solidFill>
                <a:ea typeface="Times New Roman" panose="02020603050405020304"/>
                <a:cs typeface="Times New Roman" panose="02020603050405020304"/>
              </a:rPr>
              <a:t> задания, вариативное использование предметов и пр.).</a:t>
            </a:r>
            <a:endParaRPr lang="ru-RU" sz="2000" dirty="0">
              <a:ea typeface="Calibri" panose="020F0502020204030204"/>
              <a:cs typeface="Times New Roman" panose="02020603050405020304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IMG_20211028_1402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2781300"/>
            <a:ext cx="4609465" cy="376618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064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сюжетно-ролевых играх отражаются представления детей об окружающем мире, взаимоотношениях и профессиональных обязанностях людей. Ребенок переносится из повседневной рутины: примерят интересную роль, использует образы памяти и фантазию для действия в придуманной ситуации.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IMG_20211027_160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" y="1804670"/>
            <a:ext cx="3903980" cy="4484370"/>
          </a:xfrm>
          <a:prstGeom prst="rect">
            <a:avLst/>
          </a:prstGeom>
        </p:spPr>
      </p:pic>
      <p:pic>
        <p:nvPicPr>
          <p:cNvPr id="5" name="Изображение 4" descr="IMG_20211027_1613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620" y="1804670"/>
            <a:ext cx="3830955" cy="448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Замещающий 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271792" cy="1725086"/>
          </a:xfrm>
          <a:prstGeom prst="rect">
            <a:avLst/>
          </a:prstGeom>
        </p:spPr>
      </p:pic>
      <p:pic>
        <p:nvPicPr>
          <p:cNvPr id="11" name="Изображение 10" descr="IMG_20211028_135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690880"/>
            <a:ext cx="3834765" cy="4531995"/>
          </a:xfrm>
          <a:prstGeom prst="rect">
            <a:avLst/>
          </a:prstGeom>
        </p:spPr>
      </p:pic>
      <p:sp>
        <p:nvSpPr>
          <p:cNvPr id="7" name="Замещающее 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Изображение 4" descr="IMG_20211027_1607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" y="687070"/>
            <a:ext cx="3910330" cy="45358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211027_161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789940"/>
            <a:ext cx="6598920" cy="561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  </a:t>
            </a:r>
            <a:r>
              <a:rPr lang="ru-RU" sz="3200" b="1" dirty="0" smtClean="0"/>
              <a:t> </a:t>
            </a:r>
            <a:r>
              <a:rPr lang="ru-RU" sz="3200" b="1" dirty="0"/>
              <a:t>Центр  </a:t>
            </a:r>
            <a:r>
              <a:rPr lang="ru-RU" sz="3200" b="1" dirty="0" smtClean="0"/>
              <a:t>экспериментирования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375" y="4605624"/>
            <a:ext cx="1076869" cy="2239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8158" y="1114526"/>
            <a:ext cx="4802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Детям доступен широкий круг разнообразного материально –</a:t>
            </a:r>
          </a:p>
          <a:p>
            <a:r>
              <a:rPr lang="ru-RU" sz="2000" dirty="0"/>
              <a:t>технического оснащения , которое позволяет изучать мир с помощью </a:t>
            </a:r>
          </a:p>
          <a:p>
            <a:r>
              <a:rPr lang="ru-RU" sz="2000" dirty="0"/>
              <a:t>всех органов чувств (пробовать на ощупь, рассматривать, замерять,</a:t>
            </a:r>
          </a:p>
          <a:p>
            <a:r>
              <a:rPr lang="ru-RU" sz="2000" dirty="0"/>
              <a:t>пробовать на вкус, ощущать вес, размер, форму пр.)</a:t>
            </a:r>
          </a:p>
          <a:p>
            <a:r>
              <a:rPr lang="ru-RU" sz="2000" dirty="0"/>
              <a:t>Материалы, средства систематически обновляются, что бы у детей всегда</a:t>
            </a:r>
          </a:p>
          <a:p>
            <a:r>
              <a:rPr lang="ru-RU" sz="2000" dirty="0"/>
              <a:t>Были новые источники идей и вдохновений.</a:t>
            </a:r>
          </a:p>
        </p:txBody>
      </p:sp>
      <p:pic>
        <p:nvPicPr>
          <p:cNvPr id="3" name="Изображение 2" descr="IMG_20211104_124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215390"/>
            <a:ext cx="3729355" cy="436181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19</TotalTime>
  <Words>508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 «Организация развивающей предметно-пространственной среды в соответствии с ФГОС ДО»</vt:lpstr>
      <vt:lpstr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</vt:lpstr>
      <vt:lpstr>Развивающая предметно-пространственная среда представляет комплекс взаимосвязанных игровых  центров, стимулирующих развитие различных видов деятельности: игровой, познавательной, художественной, трудовой и др.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требования к организации среды.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«Организация развивающей предметно-пространственной среды в соответствии с ФГОС ДО»</dc:title>
  <dc:creator>Ольга</dc:creator>
  <cp:lastModifiedBy>Direktor</cp:lastModifiedBy>
  <cp:revision>82</cp:revision>
  <dcterms:created xsi:type="dcterms:W3CDTF">2017-06-15T16:53:00Z</dcterms:created>
  <dcterms:modified xsi:type="dcterms:W3CDTF">2021-11-09T14:00:20Z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60CF027654794A9DA8E98E20BF63F3B9</vt:lpwstr>
  </property>
  <property fmtid="{D5CDD505-2E9C-101B-9397-08002B2CF9AE}" pid="3" name="KSOProductBuildVer">
    <vt:lpwstr>1049-11.2.0.10351</vt:lpwstr>
  </property>
</Properties>
</file>