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16835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«Нравственно – патриотическое</a:t>
            </a:r>
            <a:r>
              <a:rPr lang="ru-RU" b="1" spc="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воспитание</a:t>
            </a:r>
            <a:r>
              <a:rPr lang="ru-RU" b="1" spc="-13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дошкольников</a:t>
            </a:r>
            <a:r>
              <a:rPr lang="ru-RU" b="1" spc="-6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средствами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музыки»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5400" b="1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6165304"/>
            <a:ext cx="7488832" cy="792088"/>
          </a:xfrm>
        </p:spPr>
        <p:txBody>
          <a:bodyPr>
            <a:noAutofit/>
          </a:bodyPr>
          <a:lstStyle/>
          <a:p>
            <a:pPr marR="585470">
              <a:lnSpc>
                <a:spcPct val="208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Музыкальный руководитель:</a:t>
            </a:r>
            <a:r>
              <a:rPr lang="ru-RU" sz="2000" spc="-43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Куликова Юлия Васильевна.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619268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024336" cy="3955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824536" cy="3883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4374232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9604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8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Нравственно – патриотическое воспитание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rmAutofit fontScale="55000" lnSpcReduction="20000"/>
          </a:bodyPr>
          <a:lstStyle/>
          <a:p>
            <a:pPr marL="67310" marR="585470" indent="0">
              <a:lnSpc>
                <a:spcPct val="103000"/>
              </a:lnSpc>
              <a:spcBef>
                <a:spcPts val="1025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Патриотизм – важнейшее нравственное качество любого человека,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выражающееся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осознанной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любви к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родному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краю.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Зарождаясь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еще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-4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раннем возрасте,</a:t>
            </a:r>
            <a:r>
              <a:rPr lang="ru-RU" spc="-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патриотические</a:t>
            </a:r>
            <a:r>
              <a:rPr lang="ru-RU" spc="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чувства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важны</a:t>
            </a:r>
            <a:r>
              <a:rPr lang="ru-RU" spc="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для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дальнейшего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формирования</a:t>
            </a:r>
            <a:r>
              <a:rPr lang="ru-RU" spc="-25" dirty="0" smtClean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личности.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Нравственное</a:t>
            </a:r>
            <a:r>
              <a:rPr lang="ru-RU" spc="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воспитание</a:t>
            </a:r>
            <a:r>
              <a:rPr lang="ru-RU" spc="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ребёнка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–</a:t>
            </a:r>
            <a:r>
              <a:rPr lang="ru-RU" spc="-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это,</a:t>
            </a:r>
            <a:r>
              <a:rPr lang="ru-RU" spc="-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прежде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всего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воспитание</a:t>
            </a:r>
            <a:r>
              <a:rPr lang="ru-RU" spc="7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любви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lnSpc>
                <a:spcPct val="103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уважения</a:t>
            </a:r>
            <a:r>
              <a:rPr lang="ru-RU" spc="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</a:t>
            </a:r>
            <a:r>
              <a:rPr lang="ru-RU" spc="-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матери.</a:t>
            </a:r>
            <a:r>
              <a:rPr lang="ru-RU" spc="-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Все</a:t>
            </a:r>
            <a:r>
              <a:rPr lang="ru-RU" spc="-7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дети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любят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своих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мам.</a:t>
            </a:r>
            <a:r>
              <a:rPr lang="ru-RU" spc="-6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</a:t>
            </a:r>
            <a:r>
              <a:rPr lang="ru-RU" spc="-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большой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любовью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ребята</a:t>
            </a:r>
            <a:r>
              <a:rPr lang="ru-RU" spc="-4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делают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для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мам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подарки, рисуют</a:t>
            </a:r>
            <a:r>
              <a:rPr lang="ru-RU" spc="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их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портреты, читают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про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них</a:t>
            </a:r>
            <a:r>
              <a:rPr lang="ru-RU" spc="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стихи,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исполняют</a:t>
            </a:r>
            <a:r>
              <a:rPr lang="ru-RU" spc="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танцы.</a:t>
            </a:r>
            <a:r>
              <a:rPr lang="ru-RU" spc="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А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песни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маме</a:t>
            </a:r>
            <a:r>
              <a:rPr lang="ru-RU" spc="-6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устойчиво</a:t>
            </a:r>
            <a:r>
              <a:rPr lang="ru-RU" spc="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вошли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детский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репертуар.</a:t>
            </a:r>
            <a:r>
              <a:rPr lang="ru-RU" spc="-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-4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мелодиях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песен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</a:t>
            </a:r>
            <a:r>
              <a:rPr lang="ru-RU" spc="-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маме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звучат и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любовь,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ласка,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желание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сделать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маме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15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приятное.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Это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гордость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за</a:t>
            </a:r>
            <a:r>
              <a:rPr lang="ru-RU" spc="-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свою маму,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чувство</a:t>
            </a:r>
            <a:r>
              <a:rPr lang="ru-RU" spc="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дружелюбия:</a:t>
            </a:r>
            <a:r>
              <a:rPr lang="ru-RU" spc="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мама</a:t>
            </a:r>
            <a:r>
              <a:rPr lang="ru-RU" spc="-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–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старший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друг</a:t>
            </a:r>
            <a:r>
              <a:rPr lang="ru-RU" spc="3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-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чувство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нежной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радости,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ласкового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спокойствия.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105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Для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того,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чтобы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песни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</a:t>
            </a:r>
            <a:r>
              <a:rPr lang="ru-RU" spc="-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маме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прочно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вошли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жизнь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ребенка,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я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использую</a:t>
            </a:r>
            <a:r>
              <a:rPr lang="ru-RU" spc="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их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разных</a:t>
            </a:r>
            <a:r>
              <a:rPr lang="ru-RU" spc="-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ситуациях:</a:t>
            </a:r>
            <a:r>
              <a:rPr lang="ru-RU" spc="7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занятиях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–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после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чтения стихотворений</a:t>
            </a:r>
            <a:r>
              <a:rPr lang="ru-RU" spc="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маме,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при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рассматривании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репродукций с</a:t>
            </a:r>
            <a:r>
              <a:rPr lang="ru-RU" spc="-6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изображением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матери</a:t>
            </a:r>
            <a:r>
              <a:rPr lang="ru-RU" spc="-6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</a:t>
            </a:r>
            <a:r>
              <a:rPr lang="ru-RU" spc="-6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ребенком,</a:t>
            </a:r>
            <a:r>
              <a:rPr lang="ru-RU" spc="-6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а</a:t>
            </a:r>
            <a:r>
              <a:rPr lang="ru-RU" spc="-7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также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105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комплексных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занятиях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-7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-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праздничном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концерте,</a:t>
            </a:r>
            <a:r>
              <a:rPr lang="ru-RU" spc="-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посвященном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Дню</a:t>
            </a:r>
            <a:r>
              <a:rPr lang="ru-RU" spc="-8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Матери.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Не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зря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же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говорится: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“Любовь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</a:t>
            </a:r>
            <a:r>
              <a:rPr lang="ru-RU" spc="-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Родине</a:t>
            </a:r>
            <a:r>
              <a:rPr lang="ru-RU" spc="-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начинается с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любви</a:t>
            </a:r>
            <a:r>
              <a:rPr lang="ru-RU" spc="-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матери.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А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lnSpc>
                <a:spcPct val="103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человек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начинается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его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отношения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матери.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все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лучшее, что</a:t>
            </a:r>
            <a:r>
              <a:rPr lang="ru-RU" spc="-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человеке,</a:t>
            </a:r>
            <a:r>
              <a:rPr lang="ru-RU" spc="-4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достается</a:t>
            </a:r>
            <a:r>
              <a:rPr lang="ru-RU" spc="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ему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от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матери”.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70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3.jpeg" descr="м10.jpg"/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8208912" cy="5040610"/>
          </a:xfrm>
          <a:prstGeom prst="rect">
            <a:avLst/>
          </a:prstGeom>
        </p:spPr>
      </p:pic>
      <p:pic>
        <p:nvPicPr>
          <p:cNvPr id="6" name="image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9712" y="260649"/>
            <a:ext cx="4752528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ко «Дню матери»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Праздничный концерт «День матери»</a:t>
            </a:r>
          </a:p>
          <a:p>
            <a:endParaRPr lang="ru-RU" sz="1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308939" cy="417646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Публикации и видеоотчет на сайте ДОУ</a:t>
            </a:r>
          </a:p>
          <a:p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https://pigarev.tvoysadik.ru/news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636912"/>
            <a:ext cx="3384376" cy="4104456"/>
          </a:xfrm>
        </p:spPr>
      </p:pic>
    </p:spTree>
    <p:extLst>
      <p:ext uri="{BB962C8B-B14F-4D97-AF65-F5344CB8AC3E}">
        <p14:creationId xmlns:p14="http://schemas.microsoft.com/office/powerpoint/2010/main" val="424319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Нравственно – патриотическое воспитание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211455" marR="626745" indent="0" algn="just">
              <a:lnSpc>
                <a:spcPct val="156000"/>
              </a:lnSpc>
              <a:spcBef>
                <a:spcPts val="41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Роль музыки в нравственно-патриотическом воспитании дошкольников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невозможно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переоценить.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Музыка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помогает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ребенку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выразить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через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песню</a:t>
            </a:r>
            <a:r>
              <a:rPr lang="ru-RU" spc="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или</a:t>
            </a:r>
            <a:r>
              <a:rPr lang="ru-RU" spc="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танец</a:t>
            </a:r>
            <a:r>
              <a:rPr lang="ru-RU" spc="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свое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отношение</a:t>
            </a:r>
            <a:r>
              <a:rPr lang="ru-RU" spc="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Родине, родному</a:t>
            </a:r>
            <a:r>
              <a:rPr lang="ru-RU" spc="-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краю,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семье.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Большое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нравственно-патриотического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воздействие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ребенка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оказывает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русская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народная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музыка.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Народные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музыкальные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произведения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ненавязчиво,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часто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веселой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игровой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форме</a:t>
            </a:r>
            <a:r>
              <a:rPr lang="ru-RU" spc="50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знакомят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детей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обычаями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бытом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русского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народа,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трудом,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бережным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отношением</a:t>
            </a:r>
            <a:r>
              <a:rPr lang="ru-RU" spc="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природе,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жизнелюбием,</a:t>
            </a:r>
            <a:r>
              <a:rPr lang="ru-RU" spc="9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чувством</a:t>
            </a:r>
            <a:r>
              <a:rPr lang="ru-RU" spc="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юмора.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63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89" y="1600200"/>
            <a:ext cx="3015422" cy="45259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004652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3212976"/>
            <a:ext cx="3096345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3"/>
            <a:ext cx="5292080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57600"/>
            <a:ext cx="237626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Мини</a:t>
            </a:r>
            <a:r>
              <a:rPr lang="ru-RU" sz="3200" b="1" spc="-2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–</a:t>
            </a:r>
            <a:r>
              <a:rPr lang="ru-RU" sz="3200" b="1" spc="-4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музей</a:t>
            </a:r>
            <a:r>
              <a:rPr lang="ru-RU" sz="3200" b="1" spc="-6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«Русские</a:t>
            </a:r>
            <a:r>
              <a:rPr lang="ru-RU" sz="3200" b="1" spc="-5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народные</a:t>
            </a:r>
            <a:r>
              <a:rPr lang="ru-RU" sz="3200" b="1" spc="-8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музыкальные</a:t>
            </a:r>
            <a:r>
              <a:rPr lang="ru-RU" sz="3200" b="1" spc="-68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инструменты»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spcBef>
                <a:spcPts val="980"/>
              </a:spcBef>
              <a:buClr>
                <a:srgbClr val="0F243E"/>
              </a:buClr>
              <a:buSzPts val="2000"/>
              <a:buFont typeface="Wingdings"/>
              <a:buChar char="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Оформление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мини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–</a:t>
            </a:r>
            <a:r>
              <a:rPr lang="ru-RU" spc="-55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музея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«Русские</a:t>
            </a:r>
            <a:r>
              <a:rPr lang="ru-RU" spc="5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народные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инструменты».</a:t>
            </a:r>
            <a:endParaRPr lang="ru-RU" sz="1600" dirty="0">
              <a:latin typeface="Times New Roman"/>
              <a:ea typeface="Wingdings"/>
              <a:cs typeface="Wingdings"/>
            </a:endParaRPr>
          </a:p>
          <a:p>
            <a:pPr lvl="0">
              <a:spcBef>
                <a:spcPts val="100"/>
              </a:spcBef>
              <a:buClr>
                <a:srgbClr val="0F243E"/>
              </a:buClr>
              <a:buSzPts val="2000"/>
              <a:buFont typeface="Wingdings"/>
              <a:buChar char="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Пополнение</a:t>
            </a:r>
            <a:r>
              <a:rPr lang="ru-RU" spc="-2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предметно-развивающей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среды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:</a:t>
            </a:r>
            <a:endParaRPr lang="ru-RU" sz="1600" dirty="0" smtClean="0">
              <a:latin typeface="Times New Roman"/>
              <a:ea typeface="Wingdings"/>
              <a:cs typeface="Wingdings"/>
            </a:endParaRPr>
          </a:p>
          <a:p>
            <a:pPr marL="0" lvl="0" indent="0">
              <a:spcBef>
                <a:spcPts val="100"/>
              </a:spcBef>
              <a:buClr>
                <a:srgbClr val="0F243E"/>
              </a:buClr>
              <a:buSzPts val="2000"/>
              <a:buNone/>
              <a:tabLst>
                <a:tab pos="464185" algn="l"/>
              </a:tabLst>
            </a:pP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-</a:t>
            </a:r>
            <a:r>
              <a:rPr lang="ru-RU" spc="-85" dirty="0" smtClean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Народные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музыкальные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инструменты.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spcBef>
                <a:spcPts val="100"/>
              </a:spcBef>
              <a:buClr>
                <a:srgbClr val="0F243E"/>
              </a:buClr>
              <a:buSzPts val="2000"/>
              <a:buFont typeface="Times New Roman"/>
              <a:buChar char="-"/>
              <a:tabLst>
                <a:tab pos="464185" algn="l"/>
                <a:tab pos="1905635" algn="l"/>
                <a:tab pos="3018155" algn="l"/>
                <a:tab pos="3524885" algn="l"/>
                <a:tab pos="4296410" algn="l"/>
                <a:tab pos="5546090" algn="l"/>
                <a:tab pos="685101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Конспекты	занятий	на	тему	«Русские	народные	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музыкальные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инструменты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»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spcBef>
                <a:spcPts val="105"/>
              </a:spcBef>
              <a:buClr>
                <a:srgbClr val="0F243E"/>
              </a:buClr>
              <a:buSzPts val="2000"/>
              <a:buFont typeface="Times New Roman"/>
              <a:buChar char="-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Картотека</a:t>
            </a:r>
            <a:r>
              <a:rPr lang="ru-RU" spc="-10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«Народные</a:t>
            </a:r>
            <a:r>
              <a:rPr lang="ru-RU" spc="-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музыкальные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инструменты»</a:t>
            </a:r>
            <a:endParaRPr lang="ru-RU" sz="1600" dirty="0">
              <a:latin typeface="Times New Roman"/>
              <a:ea typeface="Times New Roman"/>
            </a:endParaRPr>
          </a:p>
          <a:p>
            <a:pPr lvl="0">
              <a:spcBef>
                <a:spcPts val="100"/>
              </a:spcBef>
              <a:buClr>
                <a:srgbClr val="0F243E"/>
              </a:buClr>
              <a:buSzPts val="2000"/>
              <a:buFont typeface="Times New Roman"/>
              <a:buChar char="-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Папка</a:t>
            </a:r>
            <a:r>
              <a:rPr lang="ru-RU" spc="-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</a:t>
            </a:r>
            <a:r>
              <a:rPr lang="ru-RU" spc="-7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иллюстрациями «Народные музыкальные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инструменты»</a:t>
            </a:r>
            <a:endParaRPr lang="ru-RU" sz="1600" dirty="0">
              <a:latin typeface="Times New Roman"/>
              <a:ea typeface="Times New Roman"/>
            </a:endParaRPr>
          </a:p>
          <a:p>
            <a:pPr lvl="0">
              <a:spcBef>
                <a:spcPts val="100"/>
              </a:spcBef>
              <a:buClr>
                <a:srgbClr val="0F243E"/>
              </a:buClr>
              <a:buSzPts val="2000"/>
              <a:buFont typeface="Times New Roman"/>
              <a:buChar char="-"/>
              <a:tabLst>
                <a:tab pos="464185" algn="l"/>
              </a:tabLst>
            </a:pP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Аудио-папка</a:t>
            </a:r>
            <a:r>
              <a:rPr lang="ru-RU" spc="-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«Звучание</a:t>
            </a:r>
            <a:r>
              <a:rPr lang="ru-RU" spc="-6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народных</a:t>
            </a:r>
            <a:r>
              <a:rPr lang="ru-RU" spc="-12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музыкальных</a:t>
            </a:r>
            <a:r>
              <a:rPr lang="ru-RU" spc="-9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инструментов».</a:t>
            </a:r>
            <a:endParaRPr lang="ru-RU" sz="1600" dirty="0">
              <a:latin typeface="Times New Roman"/>
              <a:ea typeface="Times New Roman"/>
            </a:endParaRPr>
          </a:p>
          <a:p>
            <a:pPr lvl="0">
              <a:spcBef>
                <a:spcPts val="100"/>
              </a:spcBef>
              <a:buClr>
                <a:srgbClr val="0F243E"/>
              </a:buClr>
              <a:buSzPts val="2000"/>
              <a:buFont typeface="Times New Roman"/>
              <a:buChar char="-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Подбор</a:t>
            </a:r>
            <a:r>
              <a:rPr lang="ru-RU" spc="-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МДИ</a:t>
            </a:r>
            <a:r>
              <a:rPr lang="ru-RU" spc="-6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-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презентаций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«Народные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музыкальные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инструменты».</a:t>
            </a:r>
            <a:endParaRPr lang="ru-RU" sz="1600" dirty="0">
              <a:latin typeface="Times New Roman"/>
              <a:ea typeface="Times New Roman"/>
            </a:endParaRPr>
          </a:p>
          <a:p>
            <a:pPr lvl="0">
              <a:spcBef>
                <a:spcPts val="105"/>
              </a:spcBef>
              <a:buClr>
                <a:srgbClr val="0F243E"/>
              </a:buClr>
              <a:buSzPts val="2000"/>
              <a:buFont typeface="Wingdings"/>
              <a:buChar char="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Работа</a:t>
            </a:r>
            <a:r>
              <a:rPr lang="ru-RU" spc="-35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с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детьми:</a:t>
            </a:r>
            <a:endParaRPr lang="ru-RU" sz="1600" dirty="0">
              <a:latin typeface="Times New Roman"/>
              <a:ea typeface="Wingdings"/>
              <a:cs typeface="Wingdings"/>
            </a:endParaRPr>
          </a:p>
          <a:p>
            <a:pPr marL="12065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-Слушание</a:t>
            </a:r>
            <a:r>
              <a:rPr lang="ru-RU" spc="17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музыки</a:t>
            </a:r>
            <a:r>
              <a:rPr lang="ru-RU" spc="1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(звучание</a:t>
            </a:r>
            <a:r>
              <a:rPr lang="ru-RU" spc="17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Times New Roman"/>
                <a:ea typeface="Times New Roman"/>
              </a:rPr>
              <a:t>нар.муз.инстр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.)</a:t>
            </a:r>
            <a:r>
              <a:rPr lang="ru-RU" spc="1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</a:t>
            </a:r>
            <a:r>
              <a:rPr lang="ru-RU" spc="17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музыкальных</a:t>
            </a:r>
            <a:r>
              <a:rPr lang="ru-RU" spc="150" dirty="0" smtClean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занятиях</a:t>
            </a:r>
            <a:r>
              <a:rPr lang="ru-RU" spc="160" dirty="0" smtClean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–</a:t>
            </a:r>
            <a:r>
              <a:rPr lang="ru-RU" spc="125" dirty="0" smtClean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F243E"/>
                </a:solidFill>
                <a:latin typeface="Times New Roman"/>
                <a:ea typeface="Times New Roman"/>
              </a:rPr>
              <a:t>группа №4 «Звездочки»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spcBef>
                <a:spcPts val="100"/>
              </a:spcBef>
              <a:buClr>
                <a:srgbClr val="0F243E"/>
              </a:buClr>
              <a:buSzPts val="2000"/>
              <a:buFont typeface="Times New Roman"/>
              <a:buChar char="-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Разучивание</a:t>
            </a:r>
            <a:r>
              <a:rPr lang="ru-RU" spc="-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танца:</a:t>
            </a:r>
            <a:r>
              <a:rPr lang="ru-RU" spc="-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«Танец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балалайками»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Times New Roman"/>
                <a:ea typeface="Times New Roman"/>
              </a:rPr>
              <a:t>мл.гр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marR="628015" lvl="0">
              <a:lnSpc>
                <a:spcPct val="103000"/>
              </a:lnSpc>
              <a:spcBef>
                <a:spcPts val="105"/>
              </a:spcBef>
              <a:buClr>
                <a:srgbClr val="0F243E"/>
              </a:buClr>
              <a:buSzPts val="2000"/>
              <a:buFont typeface="Times New Roman"/>
              <a:buChar char="-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Игра</a:t>
            </a:r>
            <a:r>
              <a:rPr lang="ru-RU" spc="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деревянных</a:t>
            </a:r>
            <a:r>
              <a:rPr lang="ru-RU" spc="3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ложках</a:t>
            </a:r>
            <a:r>
              <a:rPr lang="ru-RU" spc="5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«Русские</a:t>
            </a:r>
            <a:r>
              <a:rPr lang="ru-RU" spc="4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наигрыши»,</a:t>
            </a:r>
            <a:r>
              <a:rPr lang="ru-RU" spc="6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«Танец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</a:t>
            </a:r>
            <a:r>
              <a:rPr lang="ru-RU" spc="3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ложками»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-</a:t>
            </a:r>
            <a:r>
              <a:rPr lang="ru-RU" spc="-4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F243E"/>
                </a:solidFill>
                <a:latin typeface="Times New Roman"/>
                <a:ea typeface="Times New Roman"/>
              </a:rPr>
              <a:t>ср.гр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lvl="0">
              <a:spcBef>
                <a:spcPts val="15"/>
              </a:spcBef>
              <a:buClr>
                <a:srgbClr val="0F243E"/>
              </a:buClr>
              <a:buSzPts val="2000"/>
              <a:buFont typeface="Wingdings"/>
              <a:buChar char=""/>
              <a:tabLst>
                <a:tab pos="464185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Разработка</a:t>
            </a:r>
            <a:r>
              <a:rPr lang="ru-RU" spc="-10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проекта</a:t>
            </a:r>
            <a:r>
              <a:rPr lang="ru-RU" spc="-3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на</a:t>
            </a:r>
            <a:r>
              <a:rPr lang="ru-RU" spc="-4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эту</a:t>
            </a:r>
            <a:r>
              <a:rPr lang="ru-RU" spc="-50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Wingdings"/>
                <a:cs typeface="Wingdings"/>
              </a:rPr>
              <a:t>тему.</a:t>
            </a:r>
            <a:endParaRPr lang="ru-RU" sz="1600" dirty="0">
              <a:latin typeface="Times New Roman"/>
              <a:ea typeface="Wingdings"/>
              <a:cs typeface="Wingding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1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" y="-34320"/>
            <a:ext cx="9144000" cy="689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76" y="188640"/>
            <a:ext cx="4176168" cy="3187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816424" cy="6552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76" y="3735288"/>
            <a:ext cx="4176168" cy="29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3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Нравственно – патриотическое воспитание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2755" marR="267335" indent="0" algn="just">
              <a:lnSpc>
                <a:spcPct val="156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Безусловно,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работа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данном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направлении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интересна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очень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важна,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поэтому её обязательно нужно продолжать, поскольку считаю, что встреча</a:t>
            </a:r>
            <a:r>
              <a:rPr lang="ru-RU" spc="-4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 музыкой поражает воображение детей, помогает воспринимать чувства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любви к Родному краю и окружающему его миру. И от нас с вами зависит,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какими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будут</a:t>
            </a:r>
            <a:r>
              <a:rPr lang="ru-RU" spc="7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наши</a:t>
            </a:r>
            <a:r>
              <a:rPr lang="ru-RU" spc="1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дети,</a:t>
            </a:r>
            <a:r>
              <a:rPr lang="ru-RU" spc="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что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они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унесут</a:t>
            </a:r>
            <a:r>
              <a:rPr lang="ru-RU" spc="8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из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детства.</a:t>
            </a:r>
            <a:endParaRPr lang="ru-RU" dirty="0">
              <a:latin typeface="Times New Roman"/>
              <a:ea typeface="Times New Roman"/>
            </a:endParaRPr>
          </a:p>
          <a:p>
            <a:pPr marL="452755" marR="269240" indent="0" algn="just">
              <a:lnSpc>
                <a:spcPct val="156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Мы также должны помнить, что дети – это наше отражение. В первую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очередь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мы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сами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должны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стать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носителями</a:t>
            </a:r>
            <a:r>
              <a:rPr lang="ru-RU" spc="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духовно-нравственной</a:t>
            </a:r>
            <a:r>
              <a:rPr lang="ru-RU" spc="-48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культуры,</a:t>
            </a:r>
            <a:r>
              <a:rPr lang="ru-RU" spc="10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которую</a:t>
            </a:r>
            <a:r>
              <a:rPr lang="ru-RU" spc="15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стремимся</a:t>
            </a:r>
            <a:r>
              <a:rPr lang="ru-RU" spc="2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привить</a:t>
            </a:r>
            <a:r>
              <a:rPr lang="ru-RU" spc="70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</a:rPr>
              <a:t>детям.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69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442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«Нравственно – патриотическое воспитание дошкольников средствами музыки»   </vt:lpstr>
      <vt:lpstr>Нравственно – патриотическое воспитание</vt:lpstr>
      <vt:lpstr>Презентация PowerPoint</vt:lpstr>
      <vt:lpstr>Формы работы ко «Дню матери»</vt:lpstr>
      <vt:lpstr>Нравственно – патриотическое воспитание</vt:lpstr>
      <vt:lpstr>Презентация PowerPoint</vt:lpstr>
      <vt:lpstr>Мини – музей «Русские народные музыкальные инструменты»</vt:lpstr>
      <vt:lpstr>Презентация PowerPoint</vt:lpstr>
      <vt:lpstr>Нравственно – патриотическое воспитание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 – патриотическое воспитание дошкольников средствами музыки»   </dc:title>
  <dc:creator>Home5</dc:creator>
  <cp:lastModifiedBy>Home5</cp:lastModifiedBy>
  <cp:revision>7</cp:revision>
  <dcterms:created xsi:type="dcterms:W3CDTF">2023-05-22T12:48:42Z</dcterms:created>
  <dcterms:modified xsi:type="dcterms:W3CDTF">2023-05-22T14:06:44Z</dcterms:modified>
</cp:coreProperties>
</file>