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7" r:id="rId5"/>
    <p:sldId id="260" r:id="rId6"/>
    <p:sldId id="278" r:id="rId7"/>
    <p:sldId id="261" r:id="rId8"/>
    <p:sldId id="279" r:id="rId9"/>
    <p:sldId id="262" r:id="rId10"/>
    <p:sldId id="263" r:id="rId11"/>
    <p:sldId id="264" r:id="rId12"/>
    <p:sldId id="271" r:id="rId13"/>
    <p:sldId id="284" r:id="rId14"/>
    <p:sldId id="265" r:id="rId15"/>
    <p:sldId id="282" r:id="rId16"/>
    <p:sldId id="272" r:id="rId17"/>
    <p:sldId id="266" r:id="rId18"/>
    <p:sldId id="280" r:id="rId19"/>
    <p:sldId id="28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58FF3-961F-4BE3-A669-0639A09F2235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B54BE-465A-4935-8716-DDAF521145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00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24AD8DC-9FC6-4681-9FBB-EE670819F8EF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2DF2F63-3CE9-4EA2-A519-69E4FA7C9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556792"/>
            <a:ext cx="6172200" cy="189436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«Организация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развивающей предметно-пространственной среды в соответствии с ФГОС ДО»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воспитатель: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Беликова Валентина Евгеньевна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3609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МБДОУ «</a:t>
            </a:r>
            <a:r>
              <a:rPr lang="ru-RU" dirty="0" err="1" smtClean="0"/>
              <a:t>Пигаревский</a:t>
            </a:r>
            <a:r>
              <a:rPr lang="ru-RU" dirty="0" smtClean="0"/>
              <a:t> ДС»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4014460"/>
            <a:ext cx="573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разновозрастной, комбинированной группе №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2769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07921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Спортивный центр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44" y="2780928"/>
            <a:ext cx="6529239" cy="3816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952" y="564937"/>
            <a:ext cx="82089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Предусмотрена амплификация и постоянное совершенствование образовательной среды для </a:t>
            </a:r>
            <a:r>
              <a:rPr lang="ru-RU" dirty="0" err="1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разноуровневого</a:t>
            </a: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 формирования здорового образа жизни (от мытья рук до регулярных занятий спортом) с учетом потребностей и возможностей воспитанников, их семей и заинтересованных сторон</a:t>
            </a:r>
            <a:r>
              <a:rPr lang="ru-RU" dirty="0" smtClean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600" dirty="0">
                <a:solidFill>
                  <a:srgbClr val="212529"/>
                </a:solidFill>
                <a:latin typeface="Times New Roman"/>
                <a:ea typeface="Times New Roman"/>
              </a:rPr>
              <a:t> Воспитанникам доступен широкий круг разнообразных материалов, инвентаря и оборудования для подвижных игр, физкультуры и спорта как в помещении ДОО, так и на прилегающей территории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9856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                           </a:t>
            </a:r>
            <a:r>
              <a:rPr lang="ru-RU" sz="3200" b="1" dirty="0" smtClean="0"/>
              <a:t>Центр математики</a:t>
            </a:r>
            <a:endParaRPr lang="ru-RU" sz="3200" b="1" dirty="0"/>
          </a:p>
        </p:txBody>
      </p:sp>
      <p:pic>
        <p:nvPicPr>
          <p:cNvPr id="6146" name="Picture 2" descr="C:\Users\ZzZ\Desktop\IMG_20181102_075638_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908" y="2996951"/>
            <a:ext cx="2629122" cy="292952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76872"/>
            <a:ext cx="4437012" cy="392762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26" y="5661247"/>
            <a:ext cx="3172346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526" y="850815"/>
            <a:ext cx="8270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Среда насыщена широким кругом разнообразных материалов,</a:t>
            </a:r>
          </a:p>
          <a:p>
            <a:r>
              <a:rPr lang="ru-RU" dirty="0"/>
              <a:t>п</a:t>
            </a:r>
            <a:r>
              <a:rPr lang="ru-RU" dirty="0" smtClean="0"/>
              <a:t>озволяющих на разном уровне развивать математические способности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разноуровневые</a:t>
            </a:r>
            <a:r>
              <a:rPr lang="ru-RU" dirty="0" smtClean="0"/>
              <a:t> задания, вариативное использование предметов и пр.)</a:t>
            </a:r>
          </a:p>
          <a:p>
            <a:r>
              <a:rPr lang="ru-RU" dirty="0" smtClean="0"/>
              <a:t>Материалы, средства и виды деятельности систематически обновляются</a:t>
            </a:r>
          </a:p>
        </p:txBody>
      </p:sp>
    </p:spTree>
    <p:extLst>
      <p:ext uri="{BB962C8B-B14F-4D97-AF65-F5344CB8AC3E}">
        <p14:creationId xmlns:p14="http://schemas.microsoft.com/office/powerpoint/2010/main" val="23791705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3529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Центр </a:t>
            </a:r>
            <a:r>
              <a:rPr lang="ru-RU" sz="2800" b="1" dirty="0"/>
              <a:t>природы </a:t>
            </a:r>
            <a:endParaRPr lang="ru-RU" sz="2800" dirty="0"/>
          </a:p>
          <a:p>
            <a:pPr algn="ctr"/>
            <a:r>
              <a:rPr lang="ru-RU" dirty="0"/>
              <a:t>У детей формируются предпосылки экологического сознания, развивается экологическая культура, познавательный интерес к экологии, проблемам природы, желание и стремление разрешить некоторые из экологических проблем, доступными ребенку – дошкольнику средствами. 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2276871"/>
            <a:ext cx="5760640" cy="40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93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5328591" cy="398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16632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</a:rPr>
              <a:t>Центр  </a:t>
            </a:r>
            <a:r>
              <a:rPr lang="ru-RU" sz="3200" b="1" dirty="0">
                <a:solidFill>
                  <a:prstClr val="black"/>
                </a:solidFill>
              </a:rPr>
              <a:t>экспериментирования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79368"/>
            <a:ext cx="1431925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1105" y="751969"/>
            <a:ext cx="83311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Детям доступен широкий круг разнообразного материально –</a:t>
            </a:r>
          </a:p>
          <a:p>
            <a:r>
              <a:rPr lang="ru-RU" dirty="0"/>
              <a:t>т</a:t>
            </a:r>
            <a:r>
              <a:rPr lang="ru-RU" dirty="0" smtClean="0"/>
              <a:t>ехнического оснащения , которое позволяет изучать мир с помощью </a:t>
            </a:r>
          </a:p>
          <a:p>
            <a:r>
              <a:rPr lang="ru-RU" dirty="0" smtClean="0"/>
              <a:t>всех органов чувств (пробовать на ощупь, рассматривать, замерять,</a:t>
            </a:r>
          </a:p>
          <a:p>
            <a:r>
              <a:rPr lang="ru-RU" dirty="0"/>
              <a:t>п</a:t>
            </a:r>
            <a:r>
              <a:rPr lang="ru-RU" dirty="0" smtClean="0"/>
              <a:t>робовать на вкус, ощущать вес, размер, форму пр.)</a:t>
            </a:r>
          </a:p>
          <a:p>
            <a:r>
              <a:rPr lang="ru-RU" dirty="0" smtClean="0"/>
              <a:t>Материалы, средства систематически обновляются, что бы у детей всегда</a:t>
            </a:r>
          </a:p>
          <a:p>
            <a:r>
              <a:rPr lang="ru-RU" dirty="0" smtClean="0"/>
              <a:t>Были новые источники идей и вдохновений.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1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33265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Литературный центр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8" y="3573016"/>
            <a:ext cx="2516846" cy="273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0" y="56865"/>
            <a:ext cx="1542681" cy="1211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08920"/>
            <a:ext cx="5148064" cy="3682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720" y="1409874"/>
            <a:ext cx="8777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Пространство и его оснащение открывает воспитанникам широкий круг</a:t>
            </a:r>
          </a:p>
          <a:p>
            <a:r>
              <a:rPr lang="ru-RU" dirty="0"/>
              <a:t>р</a:t>
            </a:r>
            <a:r>
              <a:rPr lang="ru-RU" dirty="0" smtClean="0"/>
              <a:t>азнообразных возможностей по знакомству с литературным творчеством.</a:t>
            </a:r>
          </a:p>
          <a:p>
            <a:r>
              <a:rPr lang="ru-RU" dirty="0" smtClean="0"/>
              <a:t>Литературные материалы регулярно меняются. Всегда в доступе детей имеется литература, связанная с реализуемой детской деятельностью.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9762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475287" cy="388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263550"/>
            <a:ext cx="718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Центр развития речевого слуха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84" y="5573590"/>
            <a:ext cx="7020000" cy="110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447" y="855844"/>
            <a:ext cx="8801393" cy="10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Воспитанникам доступен широкий круг разнообразных материалов, которые используются для развития слуха детей, подобранных с учетом социокультурный контекст развития (обычаи, традиции и пр.).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40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085" y="149571"/>
            <a:ext cx="82293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 </a:t>
            </a:r>
            <a:r>
              <a:rPr lang="ru-RU" sz="2800" b="1" dirty="0"/>
              <a:t>Центр художественного творчества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4" y="1871539"/>
            <a:ext cx="4104456" cy="4293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71539"/>
            <a:ext cx="3816424" cy="4293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145" y="599255"/>
            <a:ext cx="8693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Развивается, адаптируется с учетом потребностей, ожиданий, возможностей,</a:t>
            </a:r>
          </a:p>
          <a:p>
            <a:r>
              <a:rPr lang="ru-RU" dirty="0"/>
              <a:t>и</a:t>
            </a:r>
            <a:r>
              <a:rPr lang="ru-RU" dirty="0" smtClean="0"/>
              <a:t>нтересов и инициативы заинтересованных сторон. Творческая мастерская </a:t>
            </a:r>
          </a:p>
          <a:p>
            <a:r>
              <a:rPr lang="ru-RU" dirty="0" smtClean="0"/>
              <a:t>создана с качественными и разнообразными материалами, инструментами </a:t>
            </a:r>
          </a:p>
          <a:p>
            <a:r>
              <a:rPr lang="ru-RU" dirty="0" smtClean="0"/>
              <a:t>для творчества детей.</a:t>
            </a:r>
          </a:p>
        </p:txBody>
      </p:sp>
    </p:spTree>
    <p:extLst>
      <p:ext uri="{BB962C8B-B14F-4D97-AF65-F5344CB8AC3E}">
        <p14:creationId xmlns:p14="http://schemas.microsoft.com/office/powerpoint/2010/main" val="167923934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9" y="2780928"/>
            <a:ext cx="158417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664" y="260648"/>
            <a:ext cx="5592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Центр музыки</a:t>
            </a:r>
            <a:endParaRPr lang="ru-RU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85232"/>
            <a:ext cx="238918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5076056" cy="3819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839735"/>
            <a:ext cx="6840760" cy="166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Предусмотрена амплификация и постоянное совершенствование образовательной среды для </a:t>
            </a:r>
            <a:r>
              <a:rPr lang="ru-RU" dirty="0" err="1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разноуровневого</a:t>
            </a: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 погружения в музыку и музыкальное творчество (от прослушивания сказок с музыкальным сопровождением до обучения игре на музыкальных инструментах).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28990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7488832" cy="3493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332656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Центр ПДД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917431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</a:rPr>
              <a:t>Среда </a:t>
            </a:r>
            <a:r>
              <a:rPr lang="ru-RU" dirty="0" smtClean="0">
                <a:solidFill>
                  <a:srgbClr val="212529"/>
                </a:solidFill>
                <a:latin typeface="Times New Roman"/>
                <a:ea typeface="Times New Roman"/>
              </a:rPr>
              <a:t>группы </a:t>
            </a: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</a:rPr>
              <a:t>развивается, адаптируется с учетом потребностей, ожиданий, возможностей, интересов и инициативы заинтересованных сторон. В </a:t>
            </a:r>
            <a:r>
              <a:rPr lang="ru-RU" dirty="0" smtClean="0">
                <a:solidFill>
                  <a:srgbClr val="212529"/>
                </a:solidFill>
                <a:latin typeface="Times New Roman"/>
                <a:ea typeface="Times New Roman"/>
              </a:rPr>
              <a:t>группе </a:t>
            </a: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</a:rPr>
              <a:t>созданы специальные </a:t>
            </a:r>
            <a:r>
              <a:rPr lang="ru-RU" dirty="0" smtClean="0">
                <a:solidFill>
                  <a:srgbClr val="212529"/>
                </a:solidFill>
                <a:latin typeface="Times New Roman"/>
                <a:ea typeface="Times New Roman"/>
              </a:rPr>
              <a:t>предметно-пространственные условия для  </a:t>
            </a: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</a:rPr>
              <a:t>развития навыков безопасного поведения ,</a:t>
            </a:r>
            <a:r>
              <a:rPr lang="ru-RU" dirty="0" smtClean="0">
                <a:solidFill>
                  <a:srgbClr val="212529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</a:rPr>
              <a:t>способствующие формированию навыков безопасности дорожного движения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2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7704856" cy="417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44624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Центр конструирования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0013" y="917431"/>
            <a:ext cx="84545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Пространство его оснащение открывает воспитанникам широкий круг </a:t>
            </a:r>
          </a:p>
          <a:p>
            <a:r>
              <a:rPr lang="ru-RU" dirty="0" smtClean="0"/>
              <a:t>разнообразных возможностей в сфере конструирования и моделирования.</a:t>
            </a:r>
          </a:p>
          <a:p>
            <a:r>
              <a:rPr lang="ru-RU" dirty="0" smtClean="0"/>
              <a:t>Материалы для конструирования и моделирования систематически </a:t>
            </a:r>
          </a:p>
          <a:p>
            <a:r>
              <a:rPr lang="ru-RU" dirty="0"/>
              <a:t>м</a:t>
            </a:r>
            <a:r>
              <a:rPr lang="ru-RU" dirty="0" smtClean="0"/>
              <a:t>еняются и усложняются в ходе развития навыков работы с ними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8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673280" cy="473853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30910"/>
            <a:ext cx="7701770" cy="18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159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184" y="188640"/>
            <a:ext cx="7467600" cy="11430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Основные требования к организации среды.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Развивающая предметно-пространственная среда должна быть:</a:t>
            </a:r>
          </a:p>
          <a:p>
            <a:r>
              <a:rPr lang="ru-RU" dirty="0"/>
              <a:t> содержательно-насыщенной, развивающей; полифункциональной;</a:t>
            </a:r>
          </a:p>
          <a:p>
            <a:r>
              <a:rPr lang="ru-RU" dirty="0"/>
              <a:t> трансформируемой;</a:t>
            </a:r>
          </a:p>
          <a:p>
            <a:r>
              <a:rPr lang="ru-RU" dirty="0"/>
              <a:t> вариативной;</a:t>
            </a:r>
          </a:p>
          <a:p>
            <a:r>
              <a:rPr lang="ru-RU" dirty="0"/>
              <a:t> доступной;</a:t>
            </a:r>
          </a:p>
          <a:p>
            <a:r>
              <a:rPr lang="ru-RU" dirty="0"/>
              <a:t> безопасной</a:t>
            </a:r>
          </a:p>
          <a:p>
            <a:r>
              <a:rPr lang="ru-RU" dirty="0"/>
              <a:t> </a:t>
            </a:r>
            <a:r>
              <a:rPr lang="ru-RU" dirty="0" err="1"/>
              <a:t>здоровьесберегающей</a:t>
            </a:r>
            <a:r>
              <a:rPr lang="ru-RU" dirty="0"/>
              <a:t>;</a:t>
            </a:r>
          </a:p>
          <a:p>
            <a:r>
              <a:rPr lang="ru-RU" dirty="0"/>
              <a:t> эстетически-привлекательной.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587727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673280" cy="337038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представляет комплекс взаимосвязанных игровых  центров, стимулирующих развитие различных видов деятельности: игровой, познавательной, художественной, трудовой и др. 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1D308CDC-EF99-E94C-B912-BA5A4076E5C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3751408"/>
            <a:ext cx="3657600" cy="2563668"/>
          </a:xfr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854AC331-FF4E-BD4D-AAD4-0838D39F612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50499"/>
            <a:ext cx="3657600" cy="2533650"/>
          </a:xfrm>
        </p:spPr>
      </p:pic>
    </p:spTree>
    <p:extLst>
      <p:ext uri="{BB962C8B-B14F-4D97-AF65-F5344CB8AC3E}">
        <p14:creationId xmlns:p14="http://schemas.microsoft.com/office/powerpoint/2010/main" val="28373515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8493BD5-8558-674B-B915-5107F808DD6C}"/>
              </a:ext>
            </a:extLst>
          </p:cNvPr>
          <p:cNvSpPr txBox="1"/>
          <p:nvPr/>
        </p:nvSpPr>
        <p:spPr>
          <a:xfrm>
            <a:off x="3656688" y="25264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AE31EC6-ACCC-7D45-BEB6-D3BD9D5AFE37}"/>
              </a:ext>
            </a:extLst>
          </p:cNvPr>
          <p:cNvSpPr txBox="1"/>
          <p:nvPr/>
        </p:nvSpPr>
        <p:spPr>
          <a:xfrm>
            <a:off x="3656688" y="25264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2391091" cy="1412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108" y="908720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Пространство и его оснащение открывает воспитанникам широкий круг</a:t>
            </a:r>
          </a:p>
          <a:p>
            <a:r>
              <a:rPr lang="ru-RU" dirty="0" smtClean="0"/>
              <a:t>разнообразных возможностей в сфере театрально-словесного творчества.</a:t>
            </a:r>
          </a:p>
          <a:p>
            <a:r>
              <a:rPr lang="ru-RU" dirty="0" smtClean="0"/>
              <a:t>Для театрализации имеются различные реквизиты и декорации, по договоренности возможно использование специальных приспособлений/реквизита( микрофона, </a:t>
            </a:r>
            <a:r>
              <a:rPr lang="ru-RU" dirty="0" err="1" smtClean="0"/>
              <a:t>гримма</a:t>
            </a:r>
            <a:r>
              <a:rPr lang="ru-RU" dirty="0" smtClean="0"/>
              <a:t> и </a:t>
            </a:r>
            <a:r>
              <a:rPr lang="ru-RU" dirty="0" err="1" smtClean="0"/>
              <a:t>т.д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99" y="2526449"/>
            <a:ext cx="6858000" cy="398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376" y="179348"/>
            <a:ext cx="683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Центр театрализованных игр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033076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0466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</a:t>
            </a:r>
            <a:r>
              <a:rPr lang="ru-RU" sz="3200" b="1" dirty="0"/>
              <a:t>Цент сюжетно-ролевых игр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D6F5B2"/>
              </a:clrFrom>
              <a:clrTo>
                <a:srgbClr val="D6F5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5" y="4797152"/>
            <a:ext cx="3486150" cy="1924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95" y="2348880"/>
            <a:ext cx="4665521" cy="4176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1052736"/>
            <a:ext cx="72008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Среда насыщена широким кругом разнообразных материалов, позволяющих на разном уровне осваивать различную творческую деятельность, явления и пр. (</a:t>
            </a:r>
            <a:r>
              <a:rPr lang="ru-RU" dirty="0" err="1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разноуровневые</a:t>
            </a:r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  <a:cs typeface="Times New Roman"/>
              </a:rPr>
              <a:t> задания, вариативное использование предметов и пр.).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806760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672408" cy="4513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4464496" cy="4536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600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88640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сюжетно-ролевых играх отражаются представления детей об окружающем мире, взаимоотношениях и профессиональных обязанностях людей. Ребенок переносится из повседневной рутины: примерят интересную роль, использует образы памяти и фантазию для действия в придуманной ситуации.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41168"/>
            <a:ext cx="7271792" cy="17250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2" y="332656"/>
            <a:ext cx="5400600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8364"/>
            <a:ext cx="3024336" cy="46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123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8409"/>
            <a:ext cx="4104456" cy="4116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3251"/>
            <a:ext cx="3528392" cy="4111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5" y="4005065"/>
            <a:ext cx="4392488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            </a:t>
            </a:r>
            <a:r>
              <a:rPr lang="ru-RU" b="1" dirty="0" smtClean="0"/>
              <a:t>  </a:t>
            </a:r>
            <a:r>
              <a:rPr lang="ru-RU" sz="3200" b="1" dirty="0"/>
              <a:t>Центр дидактических </a:t>
            </a:r>
            <a:r>
              <a:rPr lang="ru-RU" sz="3200" b="1" dirty="0" smtClean="0"/>
              <a:t>игр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D6F5B2"/>
              </a:clrFrom>
              <a:clrTo>
                <a:srgbClr val="D6F5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0" y="4869160"/>
            <a:ext cx="1916421" cy="1440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04" y="2348879"/>
            <a:ext cx="3775941" cy="3960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0" y="2348880"/>
            <a:ext cx="4048210" cy="3960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330" y="836712"/>
            <a:ext cx="8253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12529"/>
                </a:solidFill>
                <a:latin typeface="Times New Roman"/>
                <a:ea typeface="Times New Roman"/>
              </a:rPr>
              <a:t>Среда постоянно обновляется и совершенствуется с учетом потребностей и возможностей, интересов и инициативы </a:t>
            </a:r>
            <a:r>
              <a:rPr lang="ru-RU" dirty="0" smtClean="0">
                <a:solidFill>
                  <a:srgbClr val="212529"/>
                </a:solidFill>
                <a:latin typeface="Times New Roman"/>
                <a:ea typeface="Times New Roman"/>
              </a:rPr>
              <a:t>воспитанников. Дидактические игры позволяют развивать им навыки и умения: ловкость, память и внимательность.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86591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654</TotalTime>
  <Words>571</Words>
  <Application>Microsoft Office PowerPoint</Application>
  <PresentationFormat>Экран (4:3)</PresentationFormat>
  <Paragraphs>62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Эркер</vt:lpstr>
      <vt:lpstr> «Организация развивающей предметно-пространственной среды в соответствии с ФГОС ДО»</vt:lpstr>
      <vt:lpstr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 </vt:lpstr>
      <vt:lpstr>Развивающая предметно-пространственная среда представляет комплекс взаимосвязанных игровых  центров, стимулирующих развитие различных видов деятельности: игровой, познавательной, художественной, трудовой и др.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требования к организации среды.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теме «Организация развивающей предметно-пространственной среды в соответствии с ФГОС ДО»</dc:title>
  <dc:creator>Ольга</dc:creator>
  <cp:lastModifiedBy>Home5</cp:lastModifiedBy>
  <cp:revision>72</cp:revision>
  <dcterms:created xsi:type="dcterms:W3CDTF">2017-06-15T16:53:10Z</dcterms:created>
  <dcterms:modified xsi:type="dcterms:W3CDTF">2021-10-29T12:49:30Z</dcterms:modified>
</cp:coreProperties>
</file>