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media/image1.png" ContentType="image/png"/>
  <Override PartName="/ppt/media/image2.png" ContentType="image/png"/>
  <Override PartName="/ppt/media/image9.jpeg" ContentType="image/jpeg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10.png" ContentType="image/png"/>
  <Override PartName="/ppt/media/image11.jpeg" ContentType="image/jpeg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</p:sldMasterIdLst>
  <p:sldIdLst>
    <p:sldId id="256" r:id="rId4"/>
    <p:sldId id="257" r:id="rId5"/>
    <p:sldId id="258" r:id="rId6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Relationship Id="rId3" Type="http://schemas.openxmlformats.org/officeDocument/2006/relationships/image" Target="../media/image6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4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5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1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35" name="" descr="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36" name="" descr=""/>
          <p:cNvPicPr/>
          <p:nvPr/>
        </p:nvPicPr>
        <p:blipFill>
          <a:blip r:embed="rId3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40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4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4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0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1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5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2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7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0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71" name="" descr="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72" name="" descr=""/>
          <p:cNvPicPr/>
          <p:nvPr/>
        </p:nvPicPr>
        <p:blipFill>
          <a:blip r:embed="rId3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8880" cy="12499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8880" cy="45252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pPr marL="432000" indent="-324000">
              <a:buClr>
                <a:srgbClr val="ffffff"/>
              </a:buClr>
              <a:buSzPct val="45000"/>
              <a:buFont typeface="StarSymbol"/>
              <a:buChar char=""/>
            </a:pPr>
            <a:r>
              <a:rPr lang="ru-RU" sz="3200" spc="-1">
                <a:latin typeface="Arial"/>
              </a:rPr>
              <a:t>Для правки структуры щёлкните мышью</a:t>
            </a:r>
            <a:endParaRPr/>
          </a:p>
          <a:p>
            <a:pPr lvl="1" marL="864000" indent="-324000">
              <a:buClr>
                <a:srgbClr val="ffffff"/>
              </a:buClr>
              <a:buSzPct val="75000"/>
              <a:buFont typeface="StarSymbol"/>
              <a:buChar char=""/>
            </a:pPr>
            <a:r>
              <a:rPr lang="ru-RU" sz="2800" spc="-1">
                <a:latin typeface="Arial"/>
              </a:rPr>
              <a:t>Второй уровень структуры</a:t>
            </a:r>
            <a:endParaRPr/>
          </a:p>
          <a:p>
            <a:pPr lvl="2" marL="1296000" indent="-288000">
              <a:buClr>
                <a:srgbClr val="ffffff"/>
              </a:buClr>
              <a:buSzPct val="45000"/>
              <a:buFont typeface="StarSymbol"/>
              <a:buChar char=""/>
            </a:pPr>
            <a:r>
              <a:rPr lang="ru-RU" sz="2400" spc="-1">
                <a:latin typeface="Arial"/>
              </a:rPr>
              <a:t>Третий уровень структуры</a:t>
            </a:r>
            <a:endParaRPr/>
          </a:p>
          <a:p>
            <a:pPr lvl="3" marL="1728000" indent="-216000">
              <a:buClr>
                <a:srgbClr val="ffffff"/>
              </a:buClr>
              <a:buSzPct val="75000"/>
              <a:buFont typeface="StarSymbol"/>
              <a:buChar char=""/>
            </a:pPr>
            <a:r>
              <a:rPr lang="ru-RU" sz="2000" spc="-1">
                <a:latin typeface="Arial"/>
              </a:rPr>
              <a:t>Четвёртый уровень структуры</a:t>
            </a:r>
            <a:endParaRPr/>
          </a:p>
          <a:p>
            <a:pPr lvl="4" marL="2160000" indent="-216000">
              <a:buClr>
                <a:srgbClr val="ffffff"/>
              </a:buClr>
              <a:buSzPct val="45000"/>
              <a:buFont typeface="StarSymbol"/>
              <a:buChar char=""/>
            </a:pPr>
            <a:r>
              <a:rPr lang="ru-RU" sz="2000" spc="-1">
                <a:latin typeface="Arial"/>
              </a:rPr>
              <a:t>Пятый уровень структуры</a:t>
            </a:r>
            <a:endParaRPr/>
          </a:p>
          <a:p>
            <a:pPr lvl="5" marL="2592000" indent="-216000">
              <a:buClr>
                <a:srgbClr val="ffffff"/>
              </a:buClr>
              <a:buSzPct val="45000"/>
              <a:buFont typeface="StarSymbol"/>
              <a:buChar char=""/>
            </a:pPr>
            <a:r>
              <a:rPr lang="ru-RU" sz="2000" spc="-1">
                <a:latin typeface="Arial"/>
              </a:rPr>
              <a:t>Шестой уровень структуры</a:t>
            </a:r>
            <a:endParaRPr/>
          </a:p>
          <a:p>
            <a:pPr lvl="6" marL="3024000" indent="-216000">
              <a:buClr>
                <a:srgbClr val="ffffff"/>
              </a:buClr>
              <a:buSzPct val="45000"/>
              <a:buFont typeface="StarSymbol"/>
              <a:buChar char=""/>
            </a:pPr>
            <a:r>
              <a:rPr lang="ru-RU" sz="2000" spc="-1">
                <a:latin typeface="Arial"/>
              </a:rPr>
              <a:t>Седьмой уровень структуры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lang="ru-RU" sz="4400" spc="-1">
                <a:latin typeface="Arial"/>
              </a:rPr>
              <a:t>Для правки текста заголовка щёлкните мышью</a:t>
            </a:r>
            <a:endParaRPr/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pPr marL="432000" indent="-324000">
              <a:buClr>
                <a:srgbClr val="ffffff"/>
              </a:buClr>
              <a:buSzPct val="45000"/>
              <a:buFont typeface="StarSymbol"/>
              <a:buChar char=""/>
            </a:pPr>
            <a:r>
              <a:rPr lang="ru-RU" sz="3200" spc="-1">
                <a:latin typeface="Arial"/>
              </a:rPr>
              <a:t>Для правки структуры щёлкните мышью</a:t>
            </a:r>
            <a:endParaRPr/>
          </a:p>
          <a:p>
            <a:pPr lvl="1" marL="864000" indent="-324000">
              <a:buClr>
                <a:srgbClr val="ffffff"/>
              </a:buClr>
              <a:buSzPct val="75000"/>
              <a:buFont typeface="StarSymbol"/>
              <a:buChar char=""/>
            </a:pPr>
            <a:r>
              <a:rPr lang="ru-RU" sz="2800" spc="-1">
                <a:latin typeface="Arial"/>
              </a:rPr>
              <a:t>Второй уровень структуры</a:t>
            </a:r>
            <a:endParaRPr/>
          </a:p>
          <a:p>
            <a:pPr lvl="2" marL="1296000" indent="-288000">
              <a:buClr>
                <a:srgbClr val="ffffff"/>
              </a:buClr>
              <a:buSzPct val="45000"/>
              <a:buFont typeface="StarSymbol"/>
              <a:buChar char=""/>
            </a:pPr>
            <a:r>
              <a:rPr lang="ru-RU" sz="2400" spc="-1">
                <a:latin typeface="Arial"/>
              </a:rPr>
              <a:t>Третий уровень структуры</a:t>
            </a:r>
            <a:endParaRPr/>
          </a:p>
          <a:p>
            <a:pPr lvl="3" marL="1728000" indent="-216000">
              <a:buClr>
                <a:srgbClr val="ffffff"/>
              </a:buClr>
              <a:buSzPct val="75000"/>
              <a:buFont typeface="StarSymbol"/>
              <a:buChar char=""/>
            </a:pPr>
            <a:r>
              <a:rPr lang="ru-RU" sz="2000" spc="-1">
                <a:latin typeface="Arial"/>
              </a:rPr>
              <a:t>Четвёртый уровень структуры</a:t>
            </a:r>
            <a:endParaRPr/>
          </a:p>
          <a:p>
            <a:pPr lvl="4" marL="2160000" indent="-216000">
              <a:buClr>
                <a:srgbClr val="ffffff"/>
              </a:buClr>
              <a:buSzPct val="45000"/>
              <a:buFont typeface="StarSymbol"/>
              <a:buChar char=""/>
            </a:pPr>
            <a:r>
              <a:rPr lang="ru-RU" sz="2000" spc="-1">
                <a:latin typeface="Arial"/>
              </a:rPr>
              <a:t>Пятый уровень структуры</a:t>
            </a:r>
            <a:endParaRPr/>
          </a:p>
          <a:p>
            <a:pPr lvl="5" marL="2592000" indent="-216000">
              <a:buClr>
                <a:srgbClr val="ffffff"/>
              </a:buClr>
              <a:buSzPct val="45000"/>
              <a:buFont typeface="StarSymbol"/>
              <a:buChar char=""/>
            </a:pPr>
            <a:r>
              <a:rPr lang="ru-RU" sz="2000" spc="-1">
                <a:latin typeface="Arial"/>
              </a:rPr>
              <a:t>Шестой уровень структуры</a:t>
            </a:r>
            <a:endParaRPr/>
          </a:p>
          <a:p>
            <a:pPr lvl="6" marL="3024000" indent="-216000">
              <a:buClr>
                <a:srgbClr val="ffffff"/>
              </a:buClr>
              <a:buSzPct val="45000"/>
              <a:buFont typeface="StarSymbol"/>
              <a:buChar char=""/>
            </a:pPr>
            <a:r>
              <a:rPr lang="ru-RU" sz="2000" spc="-1">
                <a:latin typeface="Arial"/>
              </a:rPr>
              <a:t>Седьмой уровень структуры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image" Target="../media/image9.jpeg"/><Relationship Id="rId3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image" Target="../media/image11.jpeg"/><Relationship Id="rId3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CustomShape 1"/>
          <p:cNvSpPr/>
          <p:nvPr/>
        </p:nvSpPr>
        <p:spPr>
          <a:xfrm>
            <a:off x="1357200" y="3887640"/>
            <a:ext cx="7357320" cy="1469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i="1" lang="ru-RU" sz="4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b="1" i="1" lang="ru-RU" sz="4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Коммуникативные и развивающие игры для детей  старшего дошкольного возраста</a:t>
            </a:r>
            <a:endParaRPr/>
          </a:p>
        </p:txBody>
      </p:sp>
      <p:sp>
        <p:nvSpPr>
          <p:cNvPr id="74" name="CustomShape 2"/>
          <p:cNvSpPr/>
          <p:nvPr/>
        </p:nvSpPr>
        <p:spPr>
          <a:xfrm>
            <a:off x="5500800" y="285840"/>
            <a:ext cx="3399840" cy="1213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lang="ru-RU" sz="18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 </a:t>
            </a:r>
            <a:endParaRPr/>
          </a:p>
        </p:txBody>
      </p:sp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CustomShape 1"/>
          <p:cNvSpPr/>
          <p:nvPr/>
        </p:nvSpPr>
        <p:spPr>
          <a:xfrm>
            <a:off x="142920" y="571320"/>
            <a:ext cx="7000200" cy="2142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endParaRPr/>
          </a:p>
          <a:p>
            <a:endParaRPr/>
          </a:p>
          <a:p>
            <a:endParaRPr/>
          </a:p>
          <a:p>
            <a:endParaRPr/>
          </a:p>
          <a:p>
            <a:endParaRPr/>
          </a:p>
          <a:p>
            <a:endParaRPr/>
          </a:p>
          <a:p>
            <a:endParaRPr/>
          </a:p>
          <a:p>
            <a:endParaRPr/>
          </a:p>
          <a:p>
            <a:endParaRPr/>
          </a:p>
          <a:p>
            <a:r>
              <a:rPr b="1" lang="ru-RU" sz="1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              </a:t>
            </a:r>
            <a:r>
              <a:rPr b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«Руки знакомятся, руки ссорятся, руки мирятся»</a:t>
            </a:r>
            <a:endParaRPr/>
          </a:p>
          <a:p>
            <a:r>
              <a:rPr b="1" lang="ru-RU" sz="1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Цель</a:t>
            </a:r>
            <a:r>
              <a:rPr lang="ru-RU" sz="1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: развивать умения выражать свои чувства и понимать чувства другого человека.</a:t>
            </a:r>
            <a:endParaRPr/>
          </a:p>
          <a:p>
            <a:r>
              <a:rPr b="1" lang="ru-RU" sz="1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Ход игры:</a:t>
            </a:r>
            <a:r>
              <a:rPr lang="ru-RU" sz="1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игра выполняется  закрытыми глазами, взрослый и ребенок сидят напротив друг друга на расстоянии вытянутой руки.   Протяните руки навстречу друг другу — поздоровайтесь, опустите руки; снова вытяните руки вперёд, найдите руки -  ваши руки ссорятся, опустите руки; ваши руки снова ищут друг друга, они хотят помириться -  ваши руки мирятся,  просят прощения.</a:t>
            </a:r>
            <a:endParaRPr/>
          </a:p>
          <a:p>
            <a:endParaRPr/>
          </a:p>
          <a:p>
            <a:endParaRPr/>
          </a:p>
          <a:p>
            <a:r>
              <a:rPr b="1" lang="ru-RU" sz="1600" spc="-1" strike="noStrike" u="sng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 </a:t>
            </a:r>
            <a:endParaRPr/>
          </a:p>
          <a:p>
            <a:endParaRPr/>
          </a:p>
          <a:p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id="76" name="Picture 2" descr=""/>
          <p:cNvPicPr/>
          <p:nvPr/>
        </p:nvPicPr>
        <p:blipFill>
          <a:blip r:embed="rId2"/>
          <a:stretch/>
        </p:blipFill>
        <p:spPr>
          <a:xfrm>
            <a:off x="357120" y="2714760"/>
            <a:ext cx="6357240" cy="39380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CustomShape 1"/>
          <p:cNvSpPr/>
          <p:nvPr/>
        </p:nvSpPr>
        <p:spPr>
          <a:xfrm>
            <a:off x="142920" y="571320"/>
            <a:ext cx="7000200" cy="2142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endParaRPr/>
          </a:p>
          <a:p>
            <a:endParaRPr/>
          </a:p>
          <a:p>
            <a:endParaRPr/>
          </a:p>
          <a:p>
            <a:endParaRPr/>
          </a:p>
          <a:p>
            <a:endParaRPr/>
          </a:p>
          <a:p>
            <a:endParaRPr/>
          </a:p>
          <a:p>
            <a:endParaRPr/>
          </a:p>
          <a:p>
            <a:endParaRPr/>
          </a:p>
          <a:p>
            <a:endParaRPr/>
          </a:p>
          <a:p>
            <a:r>
              <a:rPr b="1"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                                       </a:t>
            </a:r>
            <a:endParaRPr/>
          </a:p>
          <a:p>
            <a:r>
              <a:rPr b="1"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                                     </a:t>
            </a:r>
            <a:r>
              <a:rPr b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«Цифра, вставай!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»</a:t>
            </a:r>
            <a:endParaRPr/>
          </a:p>
          <a:p>
            <a:r>
              <a:rPr b="1"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Цель</a:t>
            </a: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: развивать концентрацию внимания, закреплять знания о цифрах.</a:t>
            </a:r>
            <a:endParaRPr/>
          </a:p>
          <a:p>
            <a:r>
              <a:rPr b="1"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Ход игры:</a:t>
            </a: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каждому ребенку дается карточка с цифрой (у нескольких может быть одна и та же цифра). Расскажите ребенку историю, в тексте которой должно быть много чисел. Когда произносится очередное число, ребенок с этой цифрой встает и показывает свою цифру. Это упражнение одинаково хорошо применять как в начале, так и в конце занятия</a:t>
            </a:r>
            <a:r>
              <a:rPr lang="ru-RU" sz="1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.</a:t>
            </a:r>
            <a:endParaRPr/>
          </a:p>
          <a:p>
            <a:r>
              <a:rPr b="1" lang="ru-RU" sz="1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endParaRPr/>
          </a:p>
          <a:p>
            <a:endParaRPr/>
          </a:p>
          <a:p>
            <a:endParaRPr/>
          </a:p>
          <a:p>
            <a:r>
              <a:rPr b="1" lang="ru-RU" sz="1600" spc="-1" strike="noStrike" u="sng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 </a:t>
            </a:r>
            <a:endParaRPr/>
          </a:p>
          <a:p>
            <a:endParaRPr/>
          </a:p>
          <a:p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id="78" name="Picture 2" descr=""/>
          <p:cNvPicPr/>
          <p:nvPr/>
        </p:nvPicPr>
        <p:blipFill>
          <a:blip r:embed="rId2"/>
          <a:stretch/>
        </p:blipFill>
        <p:spPr>
          <a:xfrm>
            <a:off x="428760" y="2786040"/>
            <a:ext cx="5571360" cy="38109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5" dur="indefinite" restart="never" nodeType="tmRoot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2</Template>
  <TotalTime>256</TotalTime>
  <Application>LibreOffice/5.0.1.2$Windows_x86 LibreOffice_project/81898c9f5c0d43f3473ba111d7b351050be20261</Application>
  <Paragraphs>4</Paragraphs>
  <Company>SPecialiST RePack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2017-03-31T16:41:12Z</dcterms:created>
  <dc:creator>HOME</dc:creator>
  <dc:language>ru-RU</dc:language>
  <dcterms:modified xsi:type="dcterms:W3CDTF">2020-04-20T15:28:04Z</dcterms:modified>
  <cp:revision>25</cp:revision>
  <dc:title>Шаблон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Company">
    <vt:lpwstr>SPecialiST RePack</vt:lpwstr>
  </property>
  <property fmtid="{D5CDD505-2E9C-101B-9397-08002B2CF9AE}" pid="4" name="HiddenSlides">
    <vt:i4>0</vt:i4>
  </property>
  <property fmtid="{D5CDD505-2E9C-101B-9397-08002B2CF9AE}" pid="5" name="HyperlinksChanged">
    <vt:bool>0</vt:bool>
  </property>
  <property fmtid="{D5CDD505-2E9C-101B-9397-08002B2CF9AE}" pid="6" name="LinksUpToDate">
    <vt:bool>0</vt:bool>
  </property>
  <property fmtid="{D5CDD505-2E9C-101B-9397-08002B2CF9AE}" pid="7" name="MMClips">
    <vt:i4>0</vt:i4>
  </property>
  <property fmtid="{D5CDD505-2E9C-101B-9397-08002B2CF9AE}" pid="8" name="Notes">
    <vt:i4>0</vt:i4>
  </property>
  <property fmtid="{D5CDD505-2E9C-101B-9397-08002B2CF9AE}" pid="9" name="PresentationFormat">
    <vt:lpwstr>Экран (4:3)</vt:lpwstr>
  </property>
  <property fmtid="{D5CDD505-2E9C-101B-9397-08002B2CF9AE}" pid="10" name="ScaleCrop">
    <vt:bool>0</vt:bool>
  </property>
  <property fmtid="{D5CDD505-2E9C-101B-9397-08002B2CF9AE}" pid="11" name="ShareDoc">
    <vt:bool>0</vt:bool>
  </property>
  <property fmtid="{D5CDD505-2E9C-101B-9397-08002B2CF9AE}" pid="12" name="Slides">
    <vt:i4>3</vt:i4>
  </property>
</Properties>
</file>