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26"/>
  </p:notesMasterIdLst>
  <p:sldIdLst>
    <p:sldId id="275" r:id="rId2"/>
    <p:sldId id="265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2" r:id="rId23"/>
    <p:sldId id="281" r:id="rId24"/>
    <p:sldId id="28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4607" autoAdjust="0"/>
  </p:normalViewPr>
  <p:slideViewPr>
    <p:cSldViewPr>
      <p:cViewPr>
        <p:scale>
          <a:sx n="106" d="100"/>
          <a:sy n="106" d="100"/>
        </p:scale>
        <p:origin x="-3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22826F-8256-4E96-9D14-D0CAE4E9B428}" type="datetimeFigureOut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F2F635-0AA7-4A79-8A15-B32556947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C2C52-932D-413A-A5F5-8D8E0B9A5507}" type="datetimeFigureOut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5E64E-8DBE-4D18-B360-FCB918143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12CD2-1EE8-4E0B-B160-877B7D7B7D35}" type="datetimeFigureOut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CC774-5B61-4931-9968-F080E65BE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7E4C6-FE3C-4531-AF18-8EED844CB833}" type="datetimeFigureOut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21018-139E-4720-A483-25D5D312A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DFBF5-9704-4BCC-AA22-DB862039AFF6}" type="datetimeFigureOut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3A65F-DB83-4DC4-AEBC-8F3B6666E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36CDF-3A38-4156-9628-BE3B353A28C0}" type="datetimeFigureOut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E3406-D3F0-4ACD-8012-E4F6732EB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DDC38-A095-491A-A262-DC6D1032EAA9}" type="datetimeFigureOut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90501-7C2B-40FE-A6E7-5B0012D3E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BA67-FA8B-4A53-A262-D832D0A7790A}" type="datetimeFigureOut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E9686-4B88-4EF2-BF2E-2BBF62D9B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3A73E-8BCF-4416-9906-FE06FB875D3B}" type="datetimeFigureOut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EA07B-800F-4DF5-94DC-122EA767D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BCE01-07B8-4279-B289-70CF6402C854}" type="datetimeFigureOut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98680-7602-4D8D-9BA5-B250A024B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3D941-1A11-4635-B643-FCF157D405CC}" type="datetimeFigureOut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313A-0AD5-4434-A19C-E0896E4D5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D778F-B55F-4400-A4FA-97686D36FBBC}" type="datetimeFigureOut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1962A-FAFF-4634-ACC8-8EC305BCB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EE3D6C9-E5D1-43B8-AB0D-CB88DD9F9BBC}" type="datetimeFigureOut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9634DD94-0C48-44EA-AD0E-9C05EC806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74" r:id="rId2"/>
    <p:sldLayoutId id="2147483883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4" r:id="rId9"/>
    <p:sldLayoutId id="2147483880" r:id="rId10"/>
    <p:sldLayoutId id="214748388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30722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34975" y="333375"/>
            <a:ext cx="8448675" cy="633571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609600" y="627063"/>
            <a:ext cx="7829550" cy="1273175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ЧТО ОБЯЗАН ДЕЛАТЬ КАЖДЫЙ РЕБЕНОК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554" name="Объект 5"/>
          <p:cNvSpPr>
            <a:spLocks noGrp="1"/>
          </p:cNvSpPr>
          <p:nvPr>
            <p:ph sz="quarter" idx="13"/>
          </p:nvPr>
        </p:nvSpPr>
        <p:spPr>
          <a:xfrm>
            <a:off x="179388" y="3284538"/>
            <a:ext cx="8280400" cy="2571750"/>
          </a:xfrm>
        </p:spPr>
        <p:txBody>
          <a:bodyPr/>
          <a:lstStyle/>
          <a:p>
            <a:pPr marL="68263" indent="0">
              <a:buFont typeface="Wingdings" pitchFamily="2" charset="2"/>
              <a:buNone/>
            </a:pPr>
            <a:r>
              <a:rPr lang="ru-RU" sz="4000" b="1" i="1" smtClean="0">
                <a:solidFill>
                  <a:srgbClr val="92D050"/>
                </a:solidFill>
              </a:rPr>
              <a:t>1. Подниматься</a:t>
            </a:r>
            <a:r>
              <a:rPr lang="ru-RU" sz="4000" smtClean="0">
                <a:solidFill>
                  <a:srgbClr val="92D050"/>
                </a:solidFill>
              </a:rPr>
              <a:t> </a:t>
            </a:r>
            <a:r>
              <a:rPr lang="ru-RU" sz="4000" b="1" i="1" smtClean="0">
                <a:solidFill>
                  <a:srgbClr val="92D050"/>
                </a:solidFill>
              </a:rPr>
              <a:t>с улыбкой</a:t>
            </a:r>
            <a:endParaRPr lang="en-US" sz="4000" smtClean="0">
              <a:solidFill>
                <a:srgbClr val="92D050"/>
              </a:solidFill>
            </a:endParaRPr>
          </a:p>
          <a:p>
            <a:pPr marL="68263" indent="0">
              <a:buFont typeface="Wingdings" pitchFamily="2" charset="2"/>
              <a:buNone/>
            </a:pPr>
            <a:r>
              <a:rPr lang="ru-RU" smtClean="0"/>
              <a:t>Ваш день должен начинаться позитивно, и это зависит не только от вас, но и от вашего чада. Объясните ему это, продемонстрируйте, что так действительно жить значительно лучше.</a:t>
            </a:r>
          </a:p>
          <a:p>
            <a:pPr marL="68263" indent="0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23555" name="Рисунок 3" descr="улыбка солнц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1125538"/>
            <a:ext cx="1851025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85750"/>
            <a:ext cx="7845425" cy="1296988"/>
          </a:xfrm>
        </p:spPr>
        <p:txBody>
          <a:bodyPr>
            <a:normAutofit fontScale="90000"/>
          </a:bodyPr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i="1" dirty="0" smtClean="0">
                <a:solidFill>
                  <a:srgbClr val="FFFF00"/>
                </a:solidFill>
              </a:rPr>
              <a:t>2. Уважать распорядок дня родителей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18435" name="Объект 2"/>
          <p:cNvSpPr>
            <a:spLocks noGrp="1"/>
          </p:cNvSpPr>
          <p:nvPr>
            <p:ph sz="quarter" idx="13"/>
          </p:nvPr>
        </p:nvSpPr>
        <p:spPr>
          <a:xfrm>
            <a:off x="468313" y="2997200"/>
            <a:ext cx="8043862" cy="3429000"/>
          </a:xfrm>
        </p:spPr>
        <p:txBody>
          <a:bodyPr rtlCol="0">
            <a:normAutofit fontScale="92500"/>
          </a:bodyPr>
          <a:lstStyle/>
          <a:p>
            <a:pPr marL="68263" indent="0" fontAlgn="auto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Ребенок должен понимать, что распорядок дня родителей – это важно и правильно. Поэтому вставать, шуметь, играть, кушать, ложиться спать, тихо рисовать, не мешая родителям отдыхать после рабочего дня, идти в магазин, убирать в комнате – всё это имеет своё место в жизни и должно исполняться в срок. При этом и родители должны придерживаться удобного всем, но достаточно постоянного расписания, чтобы не сбивать ребенка, пока для него это не стало само собой разумеющимся.</a:t>
            </a:r>
          </a:p>
          <a:p>
            <a:pPr marL="68263" indent="0" fontAlgn="auto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579" name="Рисунок 3" descr="ежедневни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1196975"/>
            <a:ext cx="15287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2000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56792" y="404664"/>
            <a:ext cx="7772400" cy="914400"/>
          </a:xfrm>
        </p:spPr>
        <p:txBody>
          <a:bodyPr>
            <a:normAutofit fontScale="90000"/>
          </a:bodyPr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i="1" dirty="0" smtClean="0">
                <a:solidFill>
                  <a:srgbClr val="0070C0"/>
                </a:solidFill>
              </a:rPr>
              <a:t>3. Делать зарядку</a:t>
            </a:r>
            <a:br>
              <a:rPr lang="ru-RU" i="1" dirty="0" smtClean="0">
                <a:solidFill>
                  <a:srgbClr val="0070C0"/>
                </a:solidFill>
              </a:rPr>
            </a:b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25602" name="Объект 2"/>
          <p:cNvSpPr>
            <a:spLocks noGrp="1"/>
          </p:cNvSpPr>
          <p:nvPr>
            <p:ph sz="quarter" idx="13"/>
          </p:nvPr>
        </p:nvSpPr>
        <p:spPr>
          <a:xfrm>
            <a:off x="785813" y="3286125"/>
            <a:ext cx="7900987" cy="3070225"/>
          </a:xfrm>
        </p:spPr>
        <p:txBody>
          <a:bodyPr/>
          <a:lstStyle/>
          <a:p>
            <a:pPr marL="68263" indent="0">
              <a:buFont typeface="Wingdings" pitchFamily="2" charset="2"/>
              <a:buNone/>
            </a:pPr>
            <a:r>
              <a:rPr lang="ru-RU" sz="2800" smtClean="0"/>
              <a:t>	Пусть он войдёт в этот мир не сонным, а бодрым и здоровым.</a:t>
            </a:r>
          </a:p>
          <a:p>
            <a:pPr marL="68263" indent="0">
              <a:buFont typeface="Wingdings" pitchFamily="2" charset="2"/>
              <a:buNone/>
            </a:pPr>
            <a:r>
              <a:rPr lang="ru-RU" sz="2800" smtClean="0"/>
              <a:t>	Это будет полезно для вас не меньше, чем для ребёнка. Для ребенка же станет традицией и, возможно, избавит от многих проблем в будущем.</a:t>
            </a:r>
          </a:p>
        </p:txBody>
      </p:sp>
      <p:pic>
        <p:nvPicPr>
          <p:cNvPr id="25603" name="Рисунок 3" descr="зарядк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1000125"/>
            <a:ext cx="2928937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89499" y="546023"/>
            <a:ext cx="6534789" cy="827062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4.Спрашивать разрешения</a:t>
            </a:r>
            <a:endParaRPr lang="ru-RU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483" name="Объект 2"/>
          <p:cNvSpPr>
            <a:spLocks noGrp="1"/>
          </p:cNvSpPr>
          <p:nvPr>
            <p:ph sz="quarter" idx="13"/>
          </p:nvPr>
        </p:nvSpPr>
        <p:spPr>
          <a:xfrm>
            <a:off x="1258888" y="2852738"/>
            <a:ext cx="6400800" cy="3475037"/>
          </a:xfrm>
        </p:spPr>
        <p:txBody>
          <a:bodyPr rtlCol="0">
            <a:normAutofit fontScale="77500" lnSpcReduction="20000"/>
          </a:bodyPr>
          <a:lstStyle/>
          <a:p>
            <a:pPr marL="68263" indent="0" algn="just" fontAlgn="auto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Да-да. Можно ли взять конфету, можно ли открыть холодильник, можно ли порисовать новыми фломастерами, можно ли пойти на улицу, можно ли зайти к вам в комнату, когда дверь прикрыта. Вам кажется это ограничением свободы? А на мой взгляд – это естественное поведение человека, который ещё не в состоянии сам принимать такие важные решения. Вы не ограничиваете ребенка – вы помогаете ему научиться правильно принимать решения  в нужное время. Со временем это перерастёт в просьбу разрешить переночевать у подружки, а не выльется в бессонную ночь в догадках – где же любимый подросток.</a:t>
            </a:r>
          </a:p>
        </p:txBody>
      </p:sp>
      <p:pic>
        <p:nvPicPr>
          <p:cNvPr id="26627" name="Рисунок 3" descr="_600_600_90_461005760203388739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7638" y="142875"/>
            <a:ext cx="2370137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2657" y="188640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i="1" dirty="0" smtClean="0">
                <a:solidFill>
                  <a:srgbClr val="00B050"/>
                </a:solidFill>
              </a:rPr>
              <a:t>5. Убирать за собой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21507" name="Объект 2"/>
          <p:cNvSpPr>
            <a:spLocks noGrp="1"/>
          </p:cNvSpPr>
          <p:nvPr>
            <p:ph sz="quarter" idx="13"/>
          </p:nvPr>
        </p:nvSpPr>
        <p:spPr>
          <a:xfrm>
            <a:off x="323850" y="2924175"/>
            <a:ext cx="7900988" cy="3786188"/>
          </a:xfrm>
        </p:spPr>
        <p:txBody>
          <a:bodyPr rtlCol="0">
            <a:normAutofit lnSpcReduction="10000"/>
          </a:bodyPr>
          <a:lstStyle/>
          <a:p>
            <a:pPr marL="68263" indent="0" algn="just" fontAlgn="auto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Конечно, не замачивать в отбеливателе одежду, не готовить обед из первого, второго и третьего и не вставлять новое окно в проём детской, но вот убирать постель, мыть тарелку, складывать одежду, собирать игрушки, следить за порядком в детской, кормить кошку и попугая вполне может. Не только может – но и должен, ведь это его прямая обязанность, как ваша обязанность – гладить одежду или пылесосить в зале. Чем раньше он научится обслуживать свой быт, тем проще ему будет в дальнейшем.</a:t>
            </a:r>
          </a:p>
        </p:txBody>
      </p:sp>
      <p:pic>
        <p:nvPicPr>
          <p:cNvPr id="27651" name="Рисунок 3" descr="золушка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8275" y="765175"/>
            <a:ext cx="2238375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5000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21078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i="1" dirty="0" smtClean="0">
                <a:solidFill>
                  <a:schemeClr val="tx1"/>
                </a:solidFill>
              </a:rPr>
              <a:t>6. Говорить только тогда, 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28674" name="Объект 2"/>
          <p:cNvSpPr>
            <a:spLocks noGrp="1"/>
          </p:cNvSpPr>
          <p:nvPr>
            <p:ph sz="quarter" idx="13"/>
          </p:nvPr>
        </p:nvSpPr>
        <p:spPr>
          <a:xfrm>
            <a:off x="2266950" y="2276475"/>
            <a:ext cx="6826250" cy="4032250"/>
          </a:xfrm>
        </p:spPr>
        <p:txBody>
          <a:bodyPr/>
          <a:lstStyle/>
          <a:p>
            <a:pPr marL="68263" indent="0">
              <a:buFont typeface="Wingdings" pitchFamily="2" charset="2"/>
              <a:buNone/>
            </a:pPr>
            <a:r>
              <a:rPr lang="ru-RU" sz="2400" smtClean="0"/>
              <a:t>когда это уместно, не перебивать взрослых, уважительно говорить с другими людьми, обращаясь на Вы и по имени, имени-отчеству (в зависимости от того, как принято в семье). Нельзя позволять ребенку неприлично шутить, подтрунивать и дразниться, ибо это может перейти в привычку и уж тогда держитесь все взрослые, включая родителей!</a:t>
            </a:r>
          </a:p>
        </p:txBody>
      </p:sp>
      <p:pic>
        <p:nvPicPr>
          <p:cNvPr id="28675" name="Рисунок 3" descr="разрешение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25538"/>
            <a:ext cx="1643062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2"/>
          <p:cNvSpPr>
            <a:spLocks noGrp="1"/>
          </p:cNvSpPr>
          <p:nvPr>
            <p:ph sz="quarter" idx="13"/>
          </p:nvPr>
        </p:nvSpPr>
        <p:spPr>
          <a:xfrm>
            <a:off x="684213" y="620713"/>
            <a:ext cx="7829550" cy="4930775"/>
          </a:xfrm>
        </p:spPr>
        <p:txBody>
          <a:bodyPr rtlCol="0">
            <a:normAutofit fontScale="92500"/>
          </a:bodyPr>
          <a:lstStyle/>
          <a:p>
            <a:pPr indent="-182880" algn="just" fontAlgn="auto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современном изменяющемся обществе дети должны стать «партнерами» для родителей и учителей. В выполнении этой нелегкой задачи может помочь многое: взаимное уважение; согласование взглядов; принятие решений сообща; совместная договоренность о целях; правилах или ограничениях; предоставление определенных прав и привилегий.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Принятие на себя обязанностей может возвысить человека как в собственных глазах, так и в восприятии других людей. По мере того как ребенок начинает понимать преимущества сотрудничества, он начинает воспринимать себя как человека, способного оказать помощь другим людям.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 advTm="25000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31746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476250"/>
            <a:ext cx="7921625" cy="594042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32770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476250"/>
            <a:ext cx="8208962" cy="61563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3379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404813"/>
            <a:ext cx="8221663" cy="60483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263775" y="341313"/>
            <a:ext cx="8223251" cy="1058862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6000" dirty="0" smtClean="0">
                <a:solidFill>
                  <a:srgbClr val="FF0000"/>
                </a:solidFill>
              </a:rPr>
              <a:t>ПЛАН: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5362" name="Текст 1"/>
          <p:cNvSpPr>
            <a:spLocks noGrp="1"/>
          </p:cNvSpPr>
          <p:nvPr>
            <p:ph type="body" idx="1"/>
          </p:nvPr>
        </p:nvSpPr>
        <p:spPr>
          <a:xfrm>
            <a:off x="179388" y="1773238"/>
            <a:ext cx="7072312" cy="2643187"/>
          </a:xfrm>
        </p:spPr>
        <p:txBody>
          <a:bodyPr/>
          <a:lstStyle/>
          <a:p>
            <a:pPr marL="568325" indent="-514350" algn="l">
              <a:buFont typeface="Wingdings" pitchFamily="2" charset="2"/>
              <a:buAutoNum type="arabicPeriod"/>
            </a:pPr>
            <a:r>
              <a:rPr lang="ru-RU" sz="3200" b="1" smtClean="0">
                <a:solidFill>
                  <a:schemeClr val="tx1"/>
                </a:solidFill>
              </a:rPr>
              <a:t>ОБЯЗАННОСТИ РОДИТЕЛЕЙ В ВОСПИТАНИИ РЕБЕНКА</a:t>
            </a:r>
          </a:p>
          <a:p>
            <a:pPr marL="568325" indent="-514350" algn="l">
              <a:buFont typeface="Wingdings" pitchFamily="2" charset="2"/>
              <a:buAutoNum type="arabicPeriod"/>
            </a:pPr>
            <a:r>
              <a:rPr lang="ru-RU" sz="3200" b="1" smtClean="0">
                <a:solidFill>
                  <a:schemeClr val="tx1"/>
                </a:solidFill>
              </a:rPr>
              <a:t>ОБЯЗАННОСТИ ДЕТЕЙ ПО ОТНОШЕНИЮ К РОДИТЕЛЯМ</a:t>
            </a:r>
          </a:p>
        </p:txBody>
      </p:sp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34818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88913"/>
            <a:ext cx="9001125" cy="666908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35842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88913"/>
            <a:ext cx="8640763" cy="648017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36866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0"/>
            <a:ext cx="9144000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37890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44450"/>
            <a:ext cx="8834438" cy="662463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3891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15888"/>
            <a:ext cx="8640762" cy="64817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500" y="512763"/>
            <a:ext cx="8291513" cy="1844675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400" dirty="0" smtClean="0">
                <a:solidFill>
                  <a:schemeClr val="tx2">
                    <a:satMod val="200000"/>
                  </a:schemeClr>
                </a:solidFill>
              </a:rPr>
              <a:t>Обязанности родителей в воспитании ребенка в рамках Закона </a:t>
            </a:r>
            <a:endParaRPr lang="ru-RU" sz="44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6386" name="Текст 1"/>
          <p:cNvSpPr>
            <a:spLocks noGrp="1"/>
          </p:cNvSpPr>
          <p:nvPr>
            <p:ph type="body" idx="1"/>
          </p:nvPr>
        </p:nvSpPr>
        <p:spPr>
          <a:xfrm>
            <a:off x="500063" y="3071813"/>
            <a:ext cx="8429625" cy="3357562"/>
          </a:xfrm>
        </p:spPr>
        <p:txBody>
          <a:bodyPr/>
          <a:lstStyle/>
          <a:p>
            <a:pPr algn="just">
              <a:spcAft>
                <a:spcPct val="0"/>
              </a:spcAft>
              <a:buFont typeface="Wingdings" pitchFamily="2" charset="2"/>
              <a:buNone/>
            </a:pPr>
            <a:r>
              <a:rPr lang="ru-RU" smtClean="0"/>
              <a:t>	</a:t>
            </a:r>
            <a:r>
              <a:rPr lang="ru-RU" sz="2200" smtClean="0"/>
              <a:t>В соответствии с Конвенцией о правах ребенка, дети имеют право на особую защиту и помощь. Ребенок имеет право на воспитание своими родителями, обеспечение его интересов, всестороннее развитие, уважение его человеческого достоинства. Создание родителями в семье условий, обеспечивающих достоинство ребенка, является необходимым фактором воспитания ребенка.</a:t>
            </a:r>
          </a:p>
          <a:p>
            <a:pPr>
              <a:spcAft>
                <a:spcPct val="0"/>
              </a:spcAft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ransition spd="slow" advTm="30000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Содержимое 6" descr="V-KA0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72188" y="1500188"/>
            <a:ext cx="2730500" cy="2714625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850" y="692150"/>
            <a:ext cx="5243513" cy="5000625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/>
              <a:buNone/>
              <a:defRPr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основании статьи 38 Конституции Российской Федерации, забота о детях, их воспитание – равное право и обязанность родителей, то есть, родители имеют равные права и несут равные обязанности в отношении своих детей. Данная конституционная норма конкретизируется семейным законодательством (главы 12,13,16 Семейного кодекса Российской Федерации). Равенство прав и обязанностей родителей в отношении детей должно соблюдаться независимо от наличия или отсутствия зарегистрированного брака между родителями.</a:t>
            </a:r>
          </a:p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/>
              <a:buNone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 advTm="30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 bwMode="auto">
          <a:xfrm>
            <a:off x="323850" y="260350"/>
            <a:ext cx="5543550" cy="86518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ru-RU" sz="4400" smtClean="0">
                <a:solidFill>
                  <a:srgbClr val="FF0000"/>
                </a:solidFill>
              </a:rPr>
              <a:t>   </a:t>
            </a:r>
            <a:r>
              <a:rPr lang="ru-RU" sz="4800" smtClean="0">
                <a:solidFill>
                  <a:srgbClr val="FF0000"/>
                </a:solidFill>
              </a:rPr>
              <a:t>Ответственность</a:t>
            </a:r>
          </a:p>
        </p:txBody>
      </p:sp>
      <p:pic>
        <p:nvPicPr>
          <p:cNvPr id="18434" name="Содержимое 4" descr="ответственность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32588" y="142875"/>
            <a:ext cx="2054225" cy="1357313"/>
          </a:xfrm>
        </p:spPr>
      </p:pic>
      <p:sp>
        <p:nvSpPr>
          <p:cNvPr id="12291" name="Текст 2"/>
          <p:cNvSpPr>
            <a:spLocks noGrp="1"/>
          </p:cNvSpPr>
          <p:nvPr>
            <p:ph type="body" sz="half" idx="2"/>
          </p:nvPr>
        </p:nvSpPr>
        <p:spPr>
          <a:xfrm>
            <a:off x="323850" y="1700213"/>
            <a:ext cx="8143875" cy="4643437"/>
          </a:xfrm>
        </p:spPr>
        <p:txBody>
          <a:bodyPr rtlCol="0">
            <a:normAutofit/>
          </a:bodyPr>
          <a:lstStyle/>
          <a:p>
            <a:pPr marL="53975"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 неисполнение или ненадлежащее исполнение обязанностей по воспитанию детей родители могут быть привлечены к различным видам юридической ответственности:</a:t>
            </a:r>
          </a:p>
          <a:p>
            <a:pPr marL="53975" algn="just" fontAlgn="auto">
              <a:buClr>
                <a:schemeClr val="accent6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ru-RU" sz="18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b="1" i="1" u="sng" dirty="0" smtClean="0">
                <a:solidFill>
                  <a:schemeClr val="tx2">
                    <a:lumMod val="50000"/>
                  </a:schemeClr>
                </a:solidFill>
              </a:rPr>
              <a:t>административной</a:t>
            </a:r>
            <a:r>
              <a:rPr lang="ru-RU" sz="18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(статья 5.35 Кодекса Российской Федерации об административных правонарушениях «Неисполнение родителями или иными законными представителями несовершеннолетних обязанностей по содержанию и воспитанию несовершеннолетних»); </a:t>
            </a:r>
          </a:p>
          <a:p>
            <a:pPr marL="53975" algn="just" fontAlgn="auto">
              <a:buClr>
                <a:schemeClr val="accent6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b="1" i="1" u="sng" dirty="0" err="1" smtClean="0">
                <a:solidFill>
                  <a:srgbClr val="00B050"/>
                </a:solidFill>
              </a:rPr>
              <a:t>гражданско</a:t>
            </a:r>
            <a:r>
              <a:rPr lang="ru-RU" sz="1800" b="1" i="1" u="sng" dirty="0" smtClean="0">
                <a:solidFill>
                  <a:srgbClr val="00B050"/>
                </a:solidFill>
              </a:rPr>
              <a:t> – правовой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(статьи 1073 – 1075 Гражданского кодекса Российской Федерации); </a:t>
            </a:r>
          </a:p>
          <a:p>
            <a:pPr marL="53975" algn="just" fontAlgn="auto">
              <a:buClr>
                <a:schemeClr val="accent6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b="1" i="1" u="sng" dirty="0" smtClean="0">
                <a:solidFill>
                  <a:srgbClr val="FFFF00"/>
                </a:solidFill>
              </a:rPr>
              <a:t>семейно – правовой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(статьи 69 («Лишение родительских прав»),73 («Ограничение родительских прав») Семейного кодекса Российской Федерации); </a:t>
            </a:r>
          </a:p>
          <a:p>
            <a:pPr marL="53975" algn="just" fontAlgn="auto">
              <a:buClr>
                <a:schemeClr val="accent6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b="1" i="1" u="sng" dirty="0" smtClean="0">
                <a:solidFill>
                  <a:srgbClr val="FF0000"/>
                </a:solidFill>
              </a:rPr>
              <a:t>уголовной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(статья 156 Уголовного кодекса Российской Федерации («Неисполнение обязанностей по воспитанию несовершеннолетнего»)</a:t>
            </a:r>
          </a:p>
          <a:p>
            <a:pPr marL="53975"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 advTm="30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142875"/>
            <a:ext cx="8272462" cy="12922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i="1" dirty="0" smtClean="0">
                <a:solidFill>
                  <a:schemeClr val="accent6"/>
                </a:solidFill>
              </a:rPr>
              <a:t>Обязанности родителей по защите прав и интересов детей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9458" name="Содержимое 7" descr="EM-PRF0754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500188"/>
            <a:ext cx="3530600" cy="2357437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14813" y="1428750"/>
            <a:ext cx="4786312" cy="44291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/>
              <a:buNone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Ребенок имеет право на защиту своих прав и законных интересов. Защита прав и интересов детей возлагается на их родителей. Родители ребенка (лица, их заменяющие) обязаны ему содействовать в осуществлении самостоятельных действий, направленных на реализацию и защиту его прав и законных интересов с учетом возраста ребенка и в пределах установленного законодательством РФ объема дееспособности ребенка.</a:t>
            </a:r>
          </a:p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 advTm="22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512511" cy="1143000"/>
          </a:xfrm>
        </p:spPr>
        <p:txBody>
          <a:bodyPr>
            <a:normAutofit fontScale="90000"/>
          </a:bodyPr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Обязанности родителей по воспитанию детей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sz="quarter" idx="13"/>
          </p:nvPr>
        </p:nvSpPr>
        <p:spPr>
          <a:xfrm>
            <a:off x="428625" y="1714500"/>
            <a:ext cx="4572000" cy="4525963"/>
          </a:xfrm>
        </p:spPr>
        <p:txBody>
          <a:bodyPr/>
          <a:lstStyle/>
          <a:p>
            <a:r>
              <a:rPr lang="ru-RU" sz="1600" smtClean="0"/>
              <a:t>Создавать благоприятные условия для полноценного обучения ребёнка. </a:t>
            </a:r>
          </a:p>
          <a:p>
            <a:r>
              <a:rPr lang="ru-RU" sz="1600" smtClean="0"/>
              <a:t>Контролировать надлежащее посещение ребёнком образовательного учреждения. </a:t>
            </a:r>
          </a:p>
          <a:p>
            <a:r>
              <a:rPr lang="ru-RU" sz="1600" smtClean="0"/>
              <a:t> Знакомиться с ходом и содержанием образовательного процесса, а также с оценками успеваемости их несовершеннолетних детей.</a:t>
            </a:r>
          </a:p>
          <a:p>
            <a:r>
              <a:rPr lang="ru-RU" sz="1600" smtClean="0"/>
              <a:t>Предпринимать меры по ликвидации их несовершеннолетними детьми имеющихся у них академических задолженностей. </a:t>
            </a:r>
          </a:p>
          <a:p>
            <a:r>
              <a:rPr lang="ru-RU" sz="1600" smtClean="0"/>
              <a:t> Взаимодействовать с образовательным учреждением, в котором обучается их несовершеннолетний ребёнок, в порядке, установленным Уставом соответствующего образовательного учреждения. </a:t>
            </a:r>
          </a:p>
          <a:p>
            <a:endParaRPr lang="ru-RU" sz="1600" smtClean="0"/>
          </a:p>
          <a:p>
            <a:pPr>
              <a:buFont typeface="Wingdings" pitchFamily="2" charset="2"/>
              <a:buNone/>
            </a:pPr>
            <a:endParaRPr lang="ru-RU" sz="1600" smtClean="0"/>
          </a:p>
          <a:p>
            <a:endParaRPr lang="ru-RU" sz="2000" smtClean="0"/>
          </a:p>
        </p:txBody>
      </p:sp>
      <p:pic>
        <p:nvPicPr>
          <p:cNvPr id="20483" name="Содержимое 5" descr="75260761_0yYi54s3Y.jpg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5072063" y="1714500"/>
            <a:ext cx="3819525" cy="2500313"/>
          </a:xfrm>
        </p:spPr>
      </p:pic>
    </p:spTree>
  </p:cSld>
  <p:clrMapOvr>
    <a:masterClrMapping/>
  </p:clrMapOvr>
  <p:transition spd="slow" advTm="30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sz="quarter" idx="13"/>
          </p:nvPr>
        </p:nvSpPr>
        <p:spPr>
          <a:xfrm>
            <a:off x="250825" y="2778125"/>
            <a:ext cx="4038600" cy="4097338"/>
          </a:xfrm>
        </p:spPr>
        <p:txBody>
          <a:bodyPr/>
          <a:lstStyle/>
          <a:p>
            <a:r>
              <a:rPr lang="ru-RU" sz="1600" smtClean="0"/>
              <a:t>Предпринимать иные меры по обеспечению получения их детьми основного общего образования. </a:t>
            </a:r>
          </a:p>
          <a:p>
            <a:r>
              <a:rPr lang="ru-RU" sz="1600" smtClean="0"/>
              <a:t>Не допускать пребывания детей в возрасте до 16 лет в ночное время в компьютерных салонах, дискотеках, а также в иных общественных местах и развлекательных учреждениях без сопровождения взрослых. </a:t>
            </a:r>
          </a:p>
          <a:p>
            <a:r>
              <a:rPr lang="ru-RU" sz="1600" smtClean="0"/>
              <a:t>Не допускать совершения детьми хулиганских действий, употребления ими пива или спиртосодержащих напитков, а также наркотических или психотропных веществ. </a:t>
            </a:r>
          </a:p>
          <a:p>
            <a:endParaRPr lang="ru-RU" sz="1600" smtClean="0"/>
          </a:p>
        </p:txBody>
      </p:sp>
      <p:sp>
        <p:nvSpPr>
          <p:cNvPr id="21507" name="Содержимое 3"/>
          <p:cNvSpPr>
            <a:spLocks noGrp="1"/>
          </p:cNvSpPr>
          <p:nvPr>
            <p:ph sz="quarter" idx="14"/>
          </p:nvPr>
        </p:nvSpPr>
        <p:spPr>
          <a:xfrm>
            <a:off x="4716463" y="2781300"/>
            <a:ext cx="4038600" cy="4025900"/>
          </a:xfrm>
        </p:spPr>
        <p:txBody>
          <a:bodyPr/>
          <a:lstStyle/>
          <a:p>
            <a:r>
              <a:rPr lang="ru-RU" sz="1600" smtClean="0"/>
              <a:t>Заботиться о здоровье детей, физическом, психическом и нравственном развитии, предпринимать меры по реализации потребностей детей в питании, одежде, предметах досуга, отдыхе и лечении. </a:t>
            </a:r>
          </a:p>
          <a:p>
            <a:r>
              <a:rPr lang="ru-RU" sz="1600" smtClean="0"/>
              <a:t>Не допускать жестокого обращения с детьми, наносящее вред психическому или физическому здоровью, оскорбление личности, эксплуатацию, грубое обращение, унижающее человеческое достоинство.</a:t>
            </a:r>
          </a:p>
          <a:p>
            <a:endParaRPr lang="ru-RU" sz="1600" smtClean="0"/>
          </a:p>
          <a:p>
            <a:endParaRPr lang="ru-RU" sz="1600" smtClean="0"/>
          </a:p>
        </p:txBody>
      </p:sp>
      <p:pic>
        <p:nvPicPr>
          <p:cNvPr id="21508" name="Рисунок 7" descr="dvs04538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333375"/>
            <a:ext cx="3357562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9" y="548680"/>
            <a:ext cx="6512511" cy="1143000"/>
          </a:xfrm>
        </p:spPr>
        <p:txBody>
          <a:bodyPr>
            <a:normAutofit fontScale="90000"/>
          </a:bodyPr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dirty="0" smtClean="0">
                <a:solidFill>
                  <a:srgbClr val="FFFF00"/>
                </a:solidFill>
              </a:rPr>
              <a:t>Обязанности детей по отношению к родителям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3"/>
          </p:nvPr>
        </p:nvSpPr>
        <p:spPr>
          <a:xfrm>
            <a:off x="468313" y="2133600"/>
            <a:ext cx="6592887" cy="3581400"/>
          </a:xfrm>
        </p:spPr>
        <p:txBody>
          <a:bodyPr rtlCol="0">
            <a:normAutofit fontScale="92500" lnSpcReduction="10000"/>
          </a:bodyPr>
          <a:lstStyle/>
          <a:p>
            <a:pPr marL="68263" indent="0" algn="just" fontAlgn="auto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Один из самых важных жизненных принципов, который должны усвоить ваши дети, — то, что права и обязанности неразрывно связаны. А научить этому должны их вы. Да-да, это касается как раз ваших обязанностей.</a:t>
            </a:r>
          </a:p>
          <a:p>
            <a:pPr marL="68263" indent="0" fontAlgn="auto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Рано или поздно дети станут взрослыми, и им также придется принять полную ответственность за себя и близких. Именно поэтому детей необходимо приучать к порядку и ответственности с самого раненого возраста. </a:t>
            </a:r>
          </a:p>
          <a:p>
            <a:pPr marL="68263" indent="0" algn="just" fontAlgn="auto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Дети приучаются к ответственности только там, где эту ответственность проявляют сами взрослые.</a:t>
            </a:r>
          </a:p>
          <a:p>
            <a:pPr marL="68263" indent="0" algn="just" fontAlgn="auto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2531" name="Содержимое 5" descr="81859.jpg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6588125" y="333375"/>
            <a:ext cx="2030413" cy="1617663"/>
          </a:xfrm>
        </p:spPr>
      </p:pic>
    </p:spTree>
  </p:cSld>
  <p:clrMapOvr>
    <a:masterClrMapping/>
  </p:clrMapOvr>
  <p:transition spd="slow" advTm="25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751</TotalTime>
  <Words>910</Words>
  <Application>Microsoft Office PowerPoint</Application>
  <PresentationFormat>Экран (4:3)</PresentationFormat>
  <Paragraphs>36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Trebuchet MS</vt:lpstr>
      <vt:lpstr>Georgia</vt:lpstr>
      <vt:lpstr>Calibri</vt:lpstr>
      <vt:lpstr>Wingdings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   Ответственность</vt:lpstr>
      <vt:lpstr> Обязанности родителей по защите прав и интересов детей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ОАО "УРАЛСВЯЗЬИНФОРМ" ПФЭ ПТУЭС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Mikhaylova-ER</dc:creator>
  <cp:lastModifiedBy>Юлия</cp:lastModifiedBy>
  <cp:revision>91</cp:revision>
  <dcterms:created xsi:type="dcterms:W3CDTF">2011-11-17T07:50:41Z</dcterms:created>
  <dcterms:modified xsi:type="dcterms:W3CDTF">2021-04-26T14:54:42Z</dcterms:modified>
</cp:coreProperties>
</file>