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50" r:id="rId4"/>
    <p:sldMasterId id="2147483762" r:id="rId5"/>
    <p:sldMasterId id="2147483774" r:id="rId6"/>
    <p:sldMasterId id="2147483798" r:id="rId7"/>
    <p:sldMasterId id="2147483810" r:id="rId8"/>
    <p:sldMasterId id="2147483822" r:id="rId9"/>
    <p:sldMasterId id="2147483846" r:id="rId10"/>
    <p:sldMasterId id="2147483858" r:id="rId11"/>
    <p:sldMasterId id="2147483870" r:id="rId12"/>
  </p:sldMasterIdLst>
  <p:notesMasterIdLst>
    <p:notesMasterId r:id="rId43"/>
  </p:notesMasterIdLst>
  <p:sldIdLst>
    <p:sldId id="269" r:id="rId13"/>
    <p:sldId id="257" r:id="rId14"/>
    <p:sldId id="262" r:id="rId15"/>
    <p:sldId id="268" r:id="rId16"/>
    <p:sldId id="275" r:id="rId17"/>
    <p:sldId id="276" r:id="rId18"/>
    <p:sldId id="278" r:id="rId19"/>
    <p:sldId id="277" r:id="rId20"/>
    <p:sldId id="258" r:id="rId21"/>
    <p:sldId id="279" r:id="rId22"/>
    <p:sldId id="281" r:id="rId23"/>
    <p:sldId id="270" r:id="rId24"/>
    <p:sldId id="271" r:id="rId25"/>
    <p:sldId id="290" r:id="rId26"/>
    <p:sldId id="280" r:id="rId27"/>
    <p:sldId id="263" r:id="rId28"/>
    <p:sldId id="261" r:id="rId29"/>
    <p:sldId id="288" r:id="rId30"/>
    <p:sldId id="287" r:id="rId31"/>
    <p:sldId id="286" r:id="rId32"/>
    <p:sldId id="285" r:id="rId33"/>
    <p:sldId id="284" r:id="rId34"/>
    <p:sldId id="289" r:id="rId35"/>
    <p:sldId id="292" r:id="rId36"/>
    <p:sldId id="283" r:id="rId37"/>
    <p:sldId id="291" r:id="rId38"/>
    <p:sldId id="266" r:id="rId39"/>
    <p:sldId id="259" r:id="rId40"/>
    <p:sldId id="282" r:id="rId41"/>
    <p:sldId id="274"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1" autoAdjust="0"/>
    <p:restoredTop sz="94660"/>
  </p:normalViewPr>
  <p:slideViewPr>
    <p:cSldViewPr snapToGrid="0">
      <p:cViewPr>
        <p:scale>
          <a:sx n="50" d="100"/>
          <a:sy n="50" d="100"/>
        </p:scale>
        <p:origin x="-1002" y="-13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595145-6FD7-4B5D-A4EC-57D8E639ACAD}" type="datetimeFigureOut">
              <a:rPr lang="ru-RU" smtClean="0"/>
              <a:pPr/>
              <a:t>07.12.2021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488F1-8D6A-4728-8EBF-ADA606519CD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1B488F1-8D6A-4728-8EBF-ADA606519CDD}"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3264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8314199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064242556"/>
      </p:ext>
    </p:extLst>
  </p:cSld>
  <p:clrMapOvr>
    <a:masterClrMapping/>
  </p:clrMapOvr>
  <p:transition spd="med">
    <p:wheel spokes="8"/>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382399519"/>
      </p:ext>
    </p:extLst>
  </p:cSld>
  <p:clrMapOvr>
    <a:masterClrMapping/>
  </p:clrMapOvr>
  <p:transition spd="med">
    <p:wheel spokes="8"/>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435501106"/>
      </p:ext>
    </p:extLst>
  </p:cSld>
  <p:clrMapOvr>
    <a:masterClrMapping/>
  </p:clrMapOvr>
  <p:transition spd="med">
    <p:wheel spokes="8"/>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202490576"/>
      </p:ext>
    </p:extLst>
  </p:cSld>
  <p:clrMapOvr>
    <a:masterClrMapping/>
  </p:clrMapOvr>
  <p:transition spd="med">
    <p:wheel spokes="8"/>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4005410170"/>
      </p:ext>
    </p:extLst>
  </p:cSld>
  <p:clrMapOvr>
    <a:masterClrMapping/>
  </p:clrMapOvr>
  <p:transition spd="med">
    <p:wheel spokes="8"/>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889192682"/>
      </p:ext>
    </p:extLst>
  </p:cSld>
  <p:clrMapOvr>
    <a:masterClrMapping/>
  </p:clrMapOvr>
  <p:transition spd="med">
    <p:wheel spokes="8"/>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4121656418"/>
      </p:ext>
    </p:extLst>
  </p:cSld>
  <p:clrMapOvr>
    <a:masterClrMapping/>
  </p:clrMapOvr>
  <p:transition spd="med">
    <p:wheel spokes="8"/>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090341277"/>
      </p:ext>
    </p:extLst>
  </p:cSld>
  <p:clrMapOvr>
    <a:masterClrMapping/>
  </p:clrMapOvr>
  <p:transition spd="med">
    <p:wheel spokes="8"/>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96306702"/>
      </p:ext>
    </p:extLst>
  </p:cSld>
  <p:clrMapOvr>
    <a:masterClrMapping/>
  </p:clrMapOvr>
  <p:transition spd="med">
    <p:wheel spokes="8"/>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4006098181"/>
      </p:ext>
    </p:extLst>
  </p:cSld>
  <p:clrMapOvr>
    <a:masterClrMapping/>
  </p:clrMapOvr>
  <p:transition spd="med">
    <p:wheel spokes="8"/>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5254791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888319561"/>
      </p:ext>
    </p:extLst>
  </p:cSld>
  <p:clrMapOvr>
    <a:masterClrMapping/>
  </p:clrMapOvr>
  <p:transition spd="med">
    <p:wheel spokes="8"/>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 xmlns:p14="http://schemas.microsoft.com/office/powerpoint/2010/main" val="8224853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 xmlns:p14="http://schemas.microsoft.com/office/powerpoint/2010/main" val="6138536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 xmlns:p14="http://schemas.microsoft.com/office/powerpoint/2010/main" val="31809485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 xmlns:p14="http://schemas.microsoft.com/office/powerpoint/2010/main" val="14888781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 xmlns:p14="http://schemas.microsoft.com/office/powerpoint/2010/main" val="164696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 xmlns:p14="http://schemas.microsoft.com/office/powerpoint/2010/main" val="2565226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 xmlns:p14="http://schemas.microsoft.com/office/powerpoint/2010/main" val="2963726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 xmlns:p14="http://schemas.microsoft.com/office/powerpoint/2010/main" val="32075429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 xmlns:p14="http://schemas.microsoft.com/office/powerpoint/2010/main" val="34601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 xmlns:p14="http://schemas.microsoft.com/office/powerpoint/2010/main" val="1633440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 xmlns:p14="http://schemas.microsoft.com/office/powerpoint/2010/main" val="1141549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 xmlns:p14="http://schemas.microsoft.com/office/powerpoint/2010/main" val="8151204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 xmlns:p14="http://schemas.microsoft.com/office/powerpoint/2010/main" val="19194788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 xmlns:p14="http://schemas.microsoft.com/office/powerpoint/2010/main" val="3316708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 xmlns:p14="http://schemas.microsoft.com/office/powerpoint/2010/main" val="19435518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 xmlns:p14="http://schemas.microsoft.com/office/powerpoint/2010/main" val="42597171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 xmlns:p14="http://schemas.microsoft.com/office/powerpoint/2010/main" val="14620904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 xmlns:p14="http://schemas.microsoft.com/office/powerpoint/2010/main" val="8639903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 xmlns:p14="http://schemas.microsoft.com/office/powerpoint/2010/main" val="24226519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 xmlns:p14="http://schemas.microsoft.com/office/powerpoint/2010/main" val="13705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 xmlns:p14="http://schemas.microsoft.com/office/powerpoint/2010/main" val="3186533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 xmlns:p14="http://schemas.microsoft.com/office/powerpoint/2010/main" val="2796599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 xmlns:p14="http://schemas.microsoft.com/office/powerpoint/2010/main" val="20768557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 xmlns:p14="http://schemas.microsoft.com/office/powerpoint/2010/main" val="98865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 xmlns:p14="http://schemas.microsoft.com/office/powerpoint/2010/main" val="3879968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 xmlns:p14="http://schemas.microsoft.com/office/powerpoint/2010/main" val="3079357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 xmlns:p14="http://schemas.microsoft.com/office/powerpoint/2010/main" val="2139525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 xmlns:p14="http://schemas.microsoft.com/office/powerpoint/2010/main" val="427070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 xmlns:p14="http://schemas.microsoft.com/office/powerpoint/2010/main" val="3816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 xmlns:p14="http://schemas.microsoft.com/office/powerpoint/2010/main" val="1504563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640951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 xmlns:p14="http://schemas.microsoft.com/office/powerpoint/2010/main" val="796010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 xmlns:p14="http://schemas.microsoft.com/office/powerpoint/2010/main" val="2899345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 xmlns:p14="http://schemas.microsoft.com/office/powerpoint/2010/main" val="406625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 xmlns:p14="http://schemas.microsoft.com/office/powerpoint/2010/main" val="3442423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 xmlns:p14="http://schemas.microsoft.com/office/powerpoint/2010/main" val="4152646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 xmlns:p14="http://schemas.microsoft.com/office/powerpoint/2010/main" val="1883288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 xmlns:p14="http://schemas.microsoft.com/office/powerpoint/2010/main" val="1176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 xmlns:p14="http://schemas.microsoft.com/office/powerpoint/2010/main" val="4189653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 xmlns:p14="http://schemas.microsoft.com/office/powerpoint/2010/main" val="3037664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 xmlns:p14="http://schemas.microsoft.com/office/powerpoint/2010/main" val="175906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572543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 xmlns:p14="http://schemas.microsoft.com/office/powerpoint/2010/main" val="3907393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 xmlns:p14="http://schemas.microsoft.com/office/powerpoint/2010/main" val="185425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 xmlns:p14="http://schemas.microsoft.com/office/powerpoint/2010/main" val="516515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 xmlns:p14="http://schemas.microsoft.com/office/powerpoint/2010/main" val="4166428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4157888873"/>
      </p:ext>
    </p:extLst>
  </p:cSld>
  <p:clrMapOvr>
    <a:masterClrMapping/>
  </p:clrMapOvr>
  <p:transition spd="med">
    <p:wheel spokes="8"/>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605713259"/>
      </p:ext>
    </p:extLst>
  </p:cSld>
  <p:clrMapOvr>
    <a:masterClrMapping/>
  </p:clrMapOvr>
  <p:transition spd="med">
    <p:wheel spokes="8"/>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284398413"/>
      </p:ext>
    </p:extLst>
  </p:cSld>
  <p:clrMapOvr>
    <a:masterClrMapping/>
  </p:clrMapOvr>
  <p:transition spd="med">
    <p:wheel spokes="8"/>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027748703"/>
      </p:ext>
    </p:extLst>
  </p:cSld>
  <p:clrMapOvr>
    <a:masterClrMapping/>
  </p:clrMapOvr>
  <p:transition spd="med">
    <p:wheel spokes="8"/>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526336341"/>
      </p:ext>
    </p:extLst>
  </p:cSld>
  <p:clrMapOvr>
    <a:masterClrMapping/>
  </p:clrMapOvr>
  <p:transition spd="med">
    <p:wheel spokes="8"/>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896038919"/>
      </p:ext>
    </p:extLst>
  </p:cSld>
  <p:clrMapOvr>
    <a:masterClrMapping/>
  </p:clrMapOvr>
  <p:transition spd="med">
    <p:wheel spokes="8"/>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415949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665881122"/>
      </p:ext>
    </p:extLst>
  </p:cSld>
  <p:clrMapOvr>
    <a:masterClrMapping/>
  </p:clrMapOvr>
  <p:transition spd="med">
    <p:wheel spokes="8"/>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634970472"/>
      </p:ext>
    </p:extLst>
  </p:cSld>
  <p:clrMapOvr>
    <a:masterClrMapping/>
  </p:clrMapOvr>
  <p:transition spd="med">
    <p:wheel spokes="8"/>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947039798"/>
      </p:ext>
    </p:extLst>
  </p:cSld>
  <p:clrMapOvr>
    <a:masterClrMapping/>
  </p:clrMapOvr>
  <p:transition spd="med">
    <p:wheel spokes="8"/>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4138260464"/>
      </p:ext>
    </p:extLst>
  </p:cSld>
  <p:clrMapOvr>
    <a:masterClrMapping/>
  </p:clrMapOvr>
  <p:transition spd="med">
    <p:wheel spokes="8"/>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010850621"/>
      </p:ext>
    </p:extLst>
  </p:cSld>
  <p:clrMapOvr>
    <a:masterClrMapping/>
  </p:clrMapOvr>
  <p:transition spd="med">
    <p:wheel spokes="8"/>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 xmlns:p14="http://schemas.microsoft.com/office/powerpoint/2010/main" val="1597038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 xmlns:p14="http://schemas.microsoft.com/office/powerpoint/2010/main" val="207217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 xmlns:p14="http://schemas.microsoft.com/office/powerpoint/2010/main" val="291165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 xmlns:p14="http://schemas.microsoft.com/office/powerpoint/2010/main" val="1390991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 xmlns:p14="http://schemas.microsoft.com/office/powerpoint/2010/main" val="127518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091701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 xmlns:p14="http://schemas.microsoft.com/office/powerpoint/2010/main" val="1149553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 xmlns:p14="http://schemas.microsoft.com/office/powerpoint/2010/main" val="1012123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 xmlns:p14="http://schemas.microsoft.com/office/powerpoint/2010/main" val="4078537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 xmlns:p14="http://schemas.microsoft.com/office/powerpoint/2010/main" val="70205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 xmlns:p14="http://schemas.microsoft.com/office/powerpoint/2010/main" val="1794861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 xmlns:p14="http://schemas.microsoft.com/office/powerpoint/2010/main" val="2430077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 xmlns:p14="http://schemas.microsoft.com/office/powerpoint/2010/main" val="2578262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 xmlns:p14="http://schemas.microsoft.com/office/powerpoint/2010/main" val="627089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 xmlns:p14="http://schemas.microsoft.com/office/powerpoint/2010/main" val="39801017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 xmlns:p14="http://schemas.microsoft.com/office/powerpoint/2010/main" val="4904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75120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 xmlns:p14="http://schemas.microsoft.com/office/powerpoint/2010/main" val="4136966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 xmlns:p14="http://schemas.microsoft.com/office/powerpoint/2010/main" val="2465949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 xmlns:p14="http://schemas.microsoft.com/office/powerpoint/2010/main" val="24317648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 xmlns:p14="http://schemas.microsoft.com/office/powerpoint/2010/main" val="3765113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 xmlns:p14="http://schemas.microsoft.com/office/powerpoint/2010/main" val="3393547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 xmlns:p14="http://schemas.microsoft.com/office/powerpoint/2010/main" val="412770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 xmlns:p14="http://schemas.microsoft.com/office/powerpoint/2010/main" val="2247737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095807015"/>
      </p:ext>
    </p:extLst>
  </p:cSld>
  <p:clrMapOvr>
    <a:masterClrMapping/>
  </p:clrMapOvr>
  <p:transition spd="med">
    <p:wheel spokes="8"/>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141510414"/>
      </p:ext>
    </p:extLst>
  </p:cSld>
  <p:clrMapOvr>
    <a:masterClrMapping/>
  </p:clrMapOvr>
  <p:transition spd="med">
    <p:wheel spokes="8"/>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402659360"/>
      </p:ext>
    </p:extLst>
  </p:cSld>
  <p:clrMapOvr>
    <a:masterClrMapping/>
  </p:clrMapOvr>
  <p:transition spd="med">
    <p:wheel spokes="8"/>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154628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356524593"/>
      </p:ext>
    </p:extLst>
  </p:cSld>
  <p:clrMapOvr>
    <a:masterClrMapping/>
  </p:clrMapOvr>
  <p:transition spd="med">
    <p:wheel spokes="8"/>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421271398"/>
      </p:ext>
    </p:extLst>
  </p:cSld>
  <p:clrMapOvr>
    <a:masterClrMapping/>
  </p:clrMapOvr>
  <p:transition spd="med">
    <p:wheel spokes="8"/>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471891788"/>
      </p:ext>
    </p:extLst>
  </p:cSld>
  <p:clrMapOvr>
    <a:masterClrMapping/>
  </p:clrMapOvr>
  <p:transition spd="med">
    <p:wheel spokes="8"/>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84932335"/>
      </p:ext>
    </p:extLst>
  </p:cSld>
  <p:clrMapOvr>
    <a:masterClrMapping/>
  </p:clrMapOvr>
  <p:transition spd="med">
    <p:wheel spokes="8"/>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261017689"/>
      </p:ext>
    </p:extLst>
  </p:cSld>
  <p:clrMapOvr>
    <a:masterClrMapping/>
  </p:clrMapOvr>
  <p:transition spd="med">
    <p:wheel spokes="8"/>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856321154"/>
      </p:ext>
    </p:extLst>
  </p:cSld>
  <p:clrMapOvr>
    <a:masterClrMapping/>
  </p:clrMapOvr>
  <p:transition spd="med">
    <p:wheel spokes="8"/>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920022831"/>
      </p:ext>
    </p:extLst>
  </p:cSld>
  <p:clrMapOvr>
    <a:masterClrMapping/>
  </p:clrMapOvr>
  <p:transition spd="med">
    <p:wheel spokes="8"/>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909958952"/>
      </p:ext>
    </p:extLst>
  </p:cSld>
  <p:clrMapOvr>
    <a:masterClrMapping/>
  </p:clrMapOvr>
  <p:transition spd="med">
    <p:wheel spokes="8"/>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 xmlns:p14="http://schemas.microsoft.com/office/powerpoint/2010/main" val="3318876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 xmlns:p14="http://schemas.microsoft.com/office/powerpoint/2010/main" val="318921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928273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 xmlns:p14="http://schemas.microsoft.com/office/powerpoint/2010/main" val="3796357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 xmlns:p14="http://schemas.microsoft.com/office/powerpoint/2010/main" val="3105151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 xmlns:p14="http://schemas.microsoft.com/office/powerpoint/2010/main" val="3462545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 xmlns:p14="http://schemas.microsoft.com/office/powerpoint/2010/main" val="3549040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 xmlns:p14="http://schemas.microsoft.com/office/powerpoint/2010/main" val="3295486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 xmlns:p14="http://schemas.microsoft.com/office/powerpoint/2010/main" val="577503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 xmlns:p14="http://schemas.microsoft.com/office/powerpoint/2010/main" val="693657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 xmlns:p14="http://schemas.microsoft.com/office/powerpoint/2010/main" val="906254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 xmlns:p14="http://schemas.microsoft.com/office/powerpoint/2010/main" val="18203765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 xmlns:p14="http://schemas.microsoft.com/office/powerpoint/2010/main" val="385859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07.12.2021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6943232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 xmlns:p14="http://schemas.microsoft.com/office/powerpoint/2010/main" val="197459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 xmlns:p14="http://schemas.microsoft.com/office/powerpoint/2010/main" val="7200222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 xmlns:p14="http://schemas.microsoft.com/office/powerpoint/2010/main" val="33454866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 xmlns:p14="http://schemas.microsoft.com/office/powerpoint/2010/main" val="490230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 xmlns:p14="http://schemas.microsoft.com/office/powerpoint/2010/main" val="2934078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 xmlns:p14="http://schemas.microsoft.com/office/powerpoint/2010/main" val="2930903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 xmlns:p14="http://schemas.microsoft.com/office/powerpoint/2010/main" val="1869720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 xmlns:p14="http://schemas.microsoft.com/office/powerpoint/2010/main" val="673739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 xmlns:p14="http://schemas.microsoft.com/office/powerpoint/2010/main" val="280278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 xmlns:p14="http://schemas.microsoft.com/office/powerpoint/2010/main" val="3879097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07.12.2021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2059024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07.12.2021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79140364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ransition spd="med">
    <p:wheel spokes="8"/>
  </p:transition>
  <p:timing>
    <p:tnLst>
      <p:par>
        <p:cTn id="1" dur="indefinite" restart="never" nodeType="tmRoot"/>
      </p:par>
    </p:tnLst>
  </p:timing>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 xmlns:p14="http://schemas.microsoft.com/office/powerpoint/2010/main" val="51402972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 xmlns:p14="http://schemas.microsoft.com/office/powerpoint/2010/main" val="266805964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 xmlns:p14="http://schemas.microsoft.com/office/powerpoint/2010/main" val="2364161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 xmlns:p14="http://schemas.microsoft.com/office/powerpoint/2010/main" val="28613864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07.12.2021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30003220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wheel spokes="8"/>
  </p:transition>
  <p:timing>
    <p:tnLst>
      <p:par>
        <p:cTn id="1" dur="indefinite" restart="never" nodeType="tmRoot"/>
      </p:par>
    </p:tnLst>
  </p:timing>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 xmlns:p14="http://schemas.microsoft.com/office/powerpoint/2010/main" val="5237884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 xmlns:p14="http://schemas.microsoft.com/office/powerpoint/2010/main" val="296291133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07.12.2021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 xmlns:p14="http://schemas.microsoft.com/office/powerpoint/2010/main" val="15413989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spd="med">
    <p:wheel spokes="8"/>
  </p:transition>
  <p:timing>
    <p:tnLst>
      <p:par>
        <p:cTn id="1" dur="indefinite" restart="never" nodeType="tmRoot"/>
      </p:par>
    </p:tnLst>
  </p:timing>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 xmlns:p14="http://schemas.microsoft.com/office/powerpoint/2010/main" val="200772297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 xmlns:p14="http://schemas.microsoft.com/office/powerpoint/2010/main" val="390740725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3.xml"/><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3.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3.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8.xml"/><Relationship Id="rId5" Type="http://schemas.openxmlformats.org/officeDocument/2006/relationships/image" Target="../media/image15.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8.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81353" y="228600"/>
            <a:ext cx="11633981" cy="461665"/>
          </a:xfrm>
          <a:prstGeom prst="rect">
            <a:avLst/>
          </a:prstGeom>
          <a:noFill/>
          <a:ln w="9525">
            <a:noFill/>
            <a:miter lim="800000"/>
            <a:headEnd/>
            <a:tailEnd/>
          </a:ln>
          <a:effectLst/>
        </p:spPr>
        <p:txBody>
          <a:bodyPr wrap="square">
            <a:spAutoFit/>
          </a:bodyPr>
          <a:lstStyle/>
          <a:p>
            <a:pPr algn="ctr"/>
            <a:r>
              <a:rPr lang="ru-RU" sz="2400" b="1" dirty="0">
                <a:solidFill>
                  <a:schemeClr val="accent2"/>
                </a:solidFill>
                <a:latin typeface="Times New Roman" pitchFamily="18" charset="0"/>
                <a:cs typeface="Times New Roman" pitchFamily="18" charset="0"/>
              </a:rPr>
              <a:t>МБДОУ </a:t>
            </a:r>
            <a:r>
              <a:rPr lang="ru-RU" sz="2400" b="1" dirty="0" smtClean="0">
                <a:solidFill>
                  <a:schemeClr val="accent2"/>
                </a:solidFill>
                <a:latin typeface="Times New Roman" pitchFamily="18" charset="0"/>
                <a:cs typeface="Times New Roman" pitchFamily="18" charset="0"/>
              </a:rPr>
              <a:t>«</a:t>
            </a:r>
            <a:r>
              <a:rPr lang="ru-RU" sz="2400" b="1" dirty="0" err="1" smtClean="0">
                <a:solidFill>
                  <a:schemeClr val="accent2"/>
                </a:solidFill>
                <a:latin typeface="Times New Roman" pitchFamily="18" charset="0"/>
                <a:cs typeface="Times New Roman" pitchFamily="18" charset="0"/>
              </a:rPr>
              <a:t>Пигаревский</a:t>
            </a:r>
            <a:r>
              <a:rPr lang="ru-RU" sz="2400" b="1" dirty="0" smtClean="0">
                <a:solidFill>
                  <a:schemeClr val="accent2"/>
                </a:solidFill>
                <a:latin typeface="Times New Roman" pitchFamily="18" charset="0"/>
                <a:cs typeface="Times New Roman" pitchFamily="18" charset="0"/>
              </a:rPr>
              <a:t> детский сад «Сказка»»</a:t>
            </a:r>
            <a:endParaRPr lang="ru-RU" sz="2400" b="1" dirty="0">
              <a:solidFill>
                <a:schemeClr val="accent2"/>
              </a:solidFill>
              <a:latin typeface="Times New Roman" pitchFamily="18" charset="0"/>
              <a:cs typeface="Times New Roman" pitchFamily="18" charset="0"/>
            </a:endParaRPr>
          </a:p>
        </p:txBody>
      </p:sp>
      <p:sp>
        <p:nvSpPr>
          <p:cNvPr id="7" name="TextBox 6"/>
          <p:cNvSpPr txBox="1"/>
          <p:nvPr/>
        </p:nvSpPr>
        <p:spPr>
          <a:xfrm>
            <a:off x="1012874" y="1170433"/>
            <a:ext cx="10170941" cy="1200329"/>
          </a:xfrm>
          <a:prstGeom prst="rect">
            <a:avLst/>
          </a:prstGeom>
          <a:noFill/>
        </p:spPr>
        <p:txBody>
          <a:bodyPr wrap="square" rtlCol="0">
            <a:spAutoFit/>
          </a:bodyPr>
          <a:lstStyle/>
          <a:p>
            <a:pPr algn="ctr"/>
            <a:r>
              <a:rPr lang="ru-RU" sz="3600" b="1" dirty="0" err="1" smtClean="0">
                <a:solidFill>
                  <a:schemeClr val="accent2"/>
                </a:solidFill>
                <a:latin typeface="Times New Roman" pitchFamily="18" charset="0"/>
                <a:cs typeface="Times New Roman" pitchFamily="18" charset="0"/>
              </a:rPr>
              <a:t>Межпредметный</a:t>
            </a:r>
            <a:r>
              <a:rPr lang="ru-RU" sz="3600" b="1" dirty="0" smtClean="0">
                <a:solidFill>
                  <a:schemeClr val="accent2"/>
                </a:solidFill>
                <a:latin typeface="Times New Roman" pitchFamily="18" charset="0"/>
                <a:cs typeface="Times New Roman" pitchFamily="18" charset="0"/>
              </a:rPr>
              <a:t> проект по безопасности дорожного движения: «Пешеходный переход»</a:t>
            </a:r>
            <a:endParaRPr lang="ru-RU" sz="3600" b="1" dirty="0">
              <a:solidFill>
                <a:schemeClr val="accent2"/>
              </a:solidFill>
              <a:latin typeface="Times New Roman" pitchFamily="18" charset="0"/>
              <a:cs typeface="Times New Roman" pitchFamily="18" charset="0"/>
            </a:endParaRPr>
          </a:p>
        </p:txBody>
      </p:sp>
      <p:sp>
        <p:nvSpPr>
          <p:cNvPr id="8" name="TextBox 7"/>
          <p:cNvSpPr txBox="1"/>
          <p:nvPr/>
        </p:nvSpPr>
        <p:spPr>
          <a:xfrm>
            <a:off x="4487594" y="6063175"/>
            <a:ext cx="3460652" cy="707886"/>
          </a:xfrm>
          <a:prstGeom prst="rect">
            <a:avLst/>
          </a:prstGeom>
          <a:noFill/>
        </p:spPr>
        <p:txBody>
          <a:bodyPr wrap="square" rtlCol="0">
            <a:spAutoFit/>
          </a:bodyPr>
          <a:lstStyle/>
          <a:p>
            <a:pPr algn="ctr"/>
            <a:r>
              <a:rPr lang="ru-RU" sz="2000" b="1" dirty="0" err="1" smtClean="0">
                <a:solidFill>
                  <a:schemeClr val="bg1"/>
                </a:solidFill>
                <a:latin typeface="Times New Roman" pitchFamily="18" charset="0"/>
                <a:cs typeface="Times New Roman" pitchFamily="18" charset="0"/>
              </a:rPr>
              <a:t>Х.Пигаревский</a:t>
            </a:r>
            <a:endParaRPr lang="ru-RU" sz="2000" b="1" dirty="0" smtClean="0">
              <a:solidFill>
                <a:schemeClr val="bg1"/>
              </a:solidFill>
              <a:latin typeface="Times New Roman" pitchFamily="18" charset="0"/>
              <a:cs typeface="Times New Roman" pitchFamily="18" charset="0"/>
            </a:endParaRPr>
          </a:p>
          <a:p>
            <a:pPr algn="ctr"/>
            <a:r>
              <a:rPr lang="ru-RU" sz="2000" b="1" dirty="0" smtClean="0">
                <a:solidFill>
                  <a:schemeClr val="bg1"/>
                </a:solidFill>
                <a:latin typeface="Times New Roman" pitchFamily="18" charset="0"/>
                <a:cs typeface="Times New Roman" pitchFamily="18" charset="0"/>
              </a:rPr>
              <a:t>2021 г.</a:t>
            </a:r>
            <a:endParaRPr lang="ru-RU" sz="2000" b="1" dirty="0">
              <a:solidFill>
                <a:schemeClr val="bg1"/>
              </a:solidFill>
              <a:latin typeface="Times New Roman" pitchFamily="18" charset="0"/>
              <a:cs typeface="Times New Roman" pitchFamily="18" charset="0"/>
            </a:endParaRPr>
          </a:p>
        </p:txBody>
      </p:sp>
      <p:pic>
        <p:nvPicPr>
          <p:cNvPr id="1026" name="Picture 2" descr="C:\Users\1\Desktop\slide-10.jpg"/>
          <p:cNvPicPr>
            <a:picLocks noChangeAspect="1" noChangeArrowheads="1"/>
          </p:cNvPicPr>
          <p:nvPr/>
        </p:nvPicPr>
        <p:blipFill>
          <a:blip r:embed="rId2" cstate="print"/>
          <a:srcRect/>
          <a:stretch>
            <a:fillRect/>
          </a:stretch>
        </p:blipFill>
        <p:spPr bwMode="auto">
          <a:xfrm>
            <a:off x="457200" y="2728597"/>
            <a:ext cx="11417046" cy="3165474"/>
          </a:xfrm>
          <a:prstGeom prst="rect">
            <a:avLst/>
          </a:prstGeom>
          <a:noFill/>
        </p:spPr>
      </p:pic>
      <p:sp>
        <p:nvSpPr>
          <p:cNvPr id="10" name="Прямоугольник 9"/>
          <p:cNvSpPr/>
          <p:nvPr/>
        </p:nvSpPr>
        <p:spPr>
          <a:xfrm>
            <a:off x="7239001" y="5257800"/>
            <a:ext cx="4135728" cy="400110"/>
          </a:xfrm>
          <a:prstGeom prst="rect">
            <a:avLst/>
          </a:prstGeom>
        </p:spPr>
        <p:txBody>
          <a:bodyPr wrap="square">
            <a:spAutoFit/>
          </a:bodyPr>
          <a:lstStyle/>
          <a:p>
            <a:r>
              <a:rPr lang="ru-RU" sz="2000" b="1" dirty="0" smtClean="0">
                <a:solidFill>
                  <a:schemeClr val="bg1"/>
                </a:solidFill>
                <a:latin typeface="Times New Roman" pitchFamily="18" charset="0"/>
                <a:cs typeface="Times New Roman" pitchFamily="18" charset="0"/>
              </a:rPr>
              <a:t>Подготовила: Кириленко Н.А.</a:t>
            </a:r>
            <a:endParaRPr lang="ru-RU" sz="2000" b="1" dirty="0">
              <a:solidFill>
                <a:schemeClr val="bg1"/>
              </a:solidFill>
            </a:endParaRPr>
          </a:p>
        </p:txBody>
      </p:sp>
    </p:spTree>
    <p:extLst>
      <p:ext uri="{BB962C8B-B14F-4D97-AF65-F5344CB8AC3E}">
        <p14:creationId xmlns="" xmlns:p14="http://schemas.microsoft.com/office/powerpoint/2010/main" val="1276197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863" y="351700"/>
            <a:ext cx="10964333" cy="1125415"/>
          </a:xfrm>
        </p:spPr>
        <p:txBody>
          <a:bodyPr/>
          <a:lstStyle/>
          <a:p>
            <a:r>
              <a:rPr lang="ru-RU"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t/>
            </a:r>
            <a:br>
              <a:rPr lang="ru-RU"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br>
            <a:endParaRPr lang="ru-RU"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349135"/>
            <a:ext cx="10964333" cy="2030507"/>
          </a:xfrm>
        </p:spPr>
        <p:txBody>
          <a:bodyPr/>
          <a:lstStyle/>
          <a:p>
            <a:pPr lvl="0"/>
            <a:endParaRPr lang="ru-RU" sz="2800" b="1" dirty="0" smtClean="0">
              <a:solidFill>
                <a:schemeClr val="accent2"/>
              </a:solidFill>
              <a:latin typeface="Times New Roman" pitchFamily="18" charset="0"/>
              <a:cs typeface="Times New Roman" pitchFamily="18" charset="0"/>
            </a:endParaRPr>
          </a:p>
          <a:p>
            <a:pPr lvl="0"/>
            <a:r>
              <a:rPr lang="ru-RU" sz="2800" b="1" dirty="0" smtClean="0">
                <a:solidFill>
                  <a:schemeClr val="accent2"/>
                </a:solidFill>
                <a:latin typeface="Times New Roman" pitchFamily="18" charset="0"/>
                <a:cs typeface="Times New Roman" pitchFamily="18" charset="0"/>
              </a:rPr>
              <a:t>Ресурсы проекта:</a:t>
            </a:r>
          </a:p>
          <a:p>
            <a:pPr lvl="0"/>
            <a:r>
              <a:rPr lang="ru-RU" sz="2400" dirty="0" smtClean="0">
                <a:latin typeface="Times New Roman" pitchFamily="18" charset="0"/>
                <a:cs typeface="Times New Roman" pitchFamily="18" charset="0"/>
              </a:rPr>
              <a:t>-макеты дорожных знаков, </a:t>
            </a:r>
          </a:p>
          <a:p>
            <a:pPr lvl="0"/>
            <a:r>
              <a:rPr lang="ru-RU" sz="2400" dirty="0" smtClean="0">
                <a:latin typeface="Times New Roman" pitchFamily="18" charset="0"/>
                <a:cs typeface="Times New Roman" pitchFamily="18" charset="0"/>
              </a:rPr>
              <a:t>-разметка перекрестка и прилегающих к ней дрог, а   также пешеходных переходов, тротуаров, макеты транспортных средств;</a:t>
            </a:r>
          </a:p>
          <a:p>
            <a:pPr lvl="0"/>
            <a:r>
              <a:rPr lang="ru-RU" sz="2400" dirty="0" smtClean="0">
                <a:latin typeface="Times New Roman" pitchFamily="18" charset="0"/>
                <a:cs typeface="Times New Roman" pitchFamily="18" charset="0"/>
              </a:rPr>
              <a:t>-макет  с соответствующей разметкой и дорожными знаками;</a:t>
            </a:r>
          </a:p>
          <a:p>
            <a:pPr lvl="0"/>
            <a:r>
              <a:rPr lang="ru-RU" sz="2400" dirty="0" smtClean="0">
                <a:latin typeface="Times New Roman" pitchFamily="18" charset="0"/>
                <a:cs typeface="Times New Roman" pitchFamily="18" charset="0"/>
              </a:rPr>
              <a:t>-детская литература по ПДД;</a:t>
            </a:r>
          </a:p>
          <a:p>
            <a:pPr lvl="0"/>
            <a:r>
              <a:rPr lang="ru-RU" sz="2400" dirty="0" smtClean="0">
                <a:latin typeface="Times New Roman" pitchFamily="18" charset="0"/>
                <a:cs typeface="Times New Roman" pitchFamily="18" charset="0"/>
              </a:rPr>
              <a:t>-компьютер, </a:t>
            </a:r>
            <a:r>
              <a:rPr lang="ru-RU" sz="2400" dirty="0" err="1" smtClean="0">
                <a:latin typeface="Times New Roman" pitchFamily="18" charset="0"/>
                <a:cs typeface="Times New Roman" pitchFamily="18" charset="0"/>
              </a:rPr>
              <a:t>мультимедийные</a:t>
            </a:r>
            <a:r>
              <a:rPr lang="ru-RU" sz="2400" dirty="0" smtClean="0">
                <a:latin typeface="Times New Roman" pitchFamily="18" charset="0"/>
                <a:cs typeface="Times New Roman" pitchFamily="18" charset="0"/>
              </a:rPr>
              <a:t> презентации;</a:t>
            </a:r>
          </a:p>
          <a:p>
            <a:pPr lvl="0"/>
            <a:r>
              <a:rPr lang="ru-RU" sz="2400" dirty="0" smtClean="0">
                <a:latin typeface="Times New Roman" pitchFamily="18" charset="0"/>
                <a:cs typeface="Times New Roman" pitchFamily="18" charset="0"/>
              </a:rPr>
              <a:t>-дидактические игры;</a:t>
            </a:r>
          </a:p>
          <a:p>
            <a:pPr lvl="0"/>
            <a:r>
              <a:rPr lang="ru-RU" sz="2400" dirty="0" smtClean="0">
                <a:latin typeface="Times New Roman" pitchFamily="18" charset="0"/>
                <a:cs typeface="Times New Roman" pitchFamily="18" charset="0"/>
              </a:rPr>
              <a:t>-иллюстрации, картины;</a:t>
            </a:r>
          </a:p>
          <a:p>
            <a:r>
              <a:rPr lang="ru-RU" sz="2400" dirty="0" smtClean="0">
                <a:latin typeface="Times New Roman" pitchFamily="18" charset="0"/>
                <a:cs typeface="Times New Roman" pitchFamily="18" charset="0"/>
              </a:rPr>
              <a:t>-атрибуты к сюжетно-ролевым играм «Дорожное движение», «Путешествие на автобусе» и др.</a:t>
            </a:r>
            <a:r>
              <a:rPr lang="ru-RU" sz="2800" dirty="0" smtClean="0"/>
              <a:t> </a:t>
            </a:r>
            <a:endParaRPr lang="ru-RU" sz="2800" dirty="0"/>
          </a:p>
        </p:txBody>
      </p:sp>
    </p:spTree>
    <p:extLst>
      <p:ext uri="{BB962C8B-B14F-4D97-AF65-F5344CB8AC3E}">
        <p14:creationId xmlns="" xmlns:p14="http://schemas.microsoft.com/office/powerpoint/2010/main" val="1321987562"/>
      </p:ext>
    </p:extLst>
  </p:cSld>
  <p:clrMapOvr>
    <a:masterClrMapping/>
  </p:clrMapOvr>
  <p:transition spd="med">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868939"/>
          </a:xfrm>
        </p:spPr>
        <p:txBody>
          <a:bodyPr/>
          <a:lstStyle/>
          <a:p>
            <a:r>
              <a:rPr lang="ru-RU" sz="2800" b="1" dirty="0" smtClean="0">
                <a:solidFill>
                  <a:schemeClr val="accent2"/>
                </a:solidFill>
                <a:latin typeface="Times New Roman" pitchFamily="18" charset="0"/>
                <a:cs typeface="Times New Roman" pitchFamily="18" charset="0"/>
              </a:rPr>
              <a:t>Перспективы развития проекта</a:t>
            </a:r>
            <a:endParaRPr lang="ru-RU" sz="28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a:xfrm>
            <a:off x="609600" y="1064029"/>
            <a:ext cx="10964333" cy="5055786"/>
          </a:xfrm>
        </p:spPr>
        <p:txBody>
          <a:bodyPr/>
          <a:lstStyle/>
          <a:p>
            <a:r>
              <a:rPr lang="ru-RU" sz="2400" dirty="0" smtClean="0">
                <a:latin typeface="Times New Roman" pitchFamily="18" charset="0"/>
                <a:cs typeface="Times New Roman" pitchFamily="18" charset="0"/>
              </a:rPr>
              <a:t>В результате работы поставленные задачи выполнены частично. Цель данного проекта достигнута частично, т. к. работа по воспитанию у детей навыков безопасного поведения на улице, формирование сознательного отношения к соблюдению правил дорожного движения будет охватывать все виды детской деятельности с тем, чтобы полученные знания ребенок пропускал через продуктивную деятельность, реализовывал в играх и повседневной жизни.</a:t>
            </a:r>
          </a:p>
          <a:p>
            <a:r>
              <a:rPr lang="ru-RU" sz="2400" dirty="0" smtClean="0">
                <a:latin typeface="Times New Roman" pitchFamily="18" charset="0"/>
                <a:cs typeface="Times New Roman" pitchFamily="18" charset="0"/>
              </a:rPr>
              <a:t>       Особое значение, исходя из особенностей возраста детей, для проекта имела игровая деятельность, где с помощью моделирования, распределения ролей, делегирования определенных полномочий детям были закреплены теоретические знания о правилах безопасного поведения на дороге, в транспорте, в пути.</a:t>
            </a:r>
          </a:p>
          <a:p>
            <a:endParaRPr lang="ru-RU" sz="2800" dirty="0"/>
          </a:p>
        </p:txBody>
      </p:sp>
    </p:spTree>
  </p:cSld>
  <p:clrMapOvr>
    <a:masterClrMapping/>
  </p:clrMapOvr>
  <p:transition spd="med">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81354" y="38186"/>
            <a:ext cx="11633981" cy="1195754"/>
          </a:xfrm>
          <a:prstGeom prst="rect">
            <a:avLst/>
          </a:prstGeom>
        </p:spPr>
        <p:txBody>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ru-RU" sz="3600" b="1" i="0" u="none" strike="noStrike" kern="1200" cap="none" spc="0" normalizeH="0" baseline="0" noProof="0" dirty="0" smtClean="0">
                <a:ln>
                  <a:noFill/>
                </a:ln>
                <a:solidFill>
                  <a:schemeClr val="accent2"/>
                </a:solidFill>
                <a:effectLst/>
                <a:uLnTx/>
                <a:uFillTx/>
                <a:latin typeface="Times New Roman" pitchFamily="18" charset="0"/>
                <a:ea typeface="+mj-ea"/>
                <a:cs typeface="Times New Roman" pitchFamily="18" charset="0"/>
              </a:rPr>
              <a:t>Методическая литература </a:t>
            </a:r>
            <a:endParaRPr kumimoji="0" lang="ru-RU" sz="3600" b="1" i="0" u="none" strike="noStrike" kern="1200" cap="none" spc="0" normalizeH="0" baseline="0" noProof="0" dirty="0">
              <a:ln>
                <a:noFill/>
              </a:ln>
              <a:solidFill>
                <a:schemeClr val="accent2"/>
              </a:solidFill>
              <a:effectLst/>
              <a:uLnTx/>
              <a:uFillTx/>
              <a:latin typeface="Times New Roman" pitchFamily="18" charset="0"/>
              <a:ea typeface="+mj-ea"/>
              <a:cs typeface="Times New Roman" pitchFamily="18" charset="0"/>
            </a:endParaRPr>
          </a:p>
        </p:txBody>
      </p:sp>
      <p:pic>
        <p:nvPicPr>
          <p:cNvPr id="162818" name="Picture 2" descr="C:\сохранения\ДЕТСАД\Презентации, конкурсы, выставки\ПДД октябрь 2014\Новая папка\DSCN0596.JPG"/>
          <p:cNvPicPr>
            <a:picLocks noChangeAspect="1" noChangeArrowheads="1"/>
          </p:cNvPicPr>
          <p:nvPr/>
        </p:nvPicPr>
        <p:blipFill>
          <a:blip r:embed="rId2" cstate="print"/>
          <a:srcRect/>
          <a:stretch>
            <a:fillRect/>
          </a:stretch>
        </p:blipFill>
        <p:spPr bwMode="auto">
          <a:xfrm>
            <a:off x="6168574" y="783772"/>
            <a:ext cx="4354284" cy="3265713"/>
          </a:xfrm>
          <a:prstGeom prst="rect">
            <a:avLst/>
          </a:prstGeom>
          <a:noFill/>
        </p:spPr>
      </p:pic>
      <p:pic>
        <p:nvPicPr>
          <p:cNvPr id="162819" name="Picture 3" descr="C:\сохранения\ДЕТСАД\Презентации, конкурсы, выставки\ПДД октябрь 2014\Новая папка\DSCN0597.JPG"/>
          <p:cNvPicPr>
            <a:picLocks noChangeAspect="1" noChangeArrowheads="1"/>
          </p:cNvPicPr>
          <p:nvPr/>
        </p:nvPicPr>
        <p:blipFill>
          <a:blip r:embed="rId3" cstate="print"/>
          <a:srcRect/>
          <a:stretch>
            <a:fillRect/>
          </a:stretch>
        </p:blipFill>
        <p:spPr bwMode="auto">
          <a:xfrm>
            <a:off x="7615160" y="3410857"/>
            <a:ext cx="4315583" cy="3236688"/>
          </a:xfrm>
          <a:prstGeom prst="rect">
            <a:avLst/>
          </a:prstGeom>
          <a:noFill/>
        </p:spPr>
      </p:pic>
      <p:pic>
        <p:nvPicPr>
          <p:cNvPr id="162820" name="Picture 4" descr="C:\сохранения\ДЕТСАД\Презентации, конкурсы, выставки\ПДД октябрь 2014\Новая папка\DSCN0598.JPG"/>
          <p:cNvPicPr>
            <a:picLocks noChangeAspect="1" noChangeArrowheads="1"/>
          </p:cNvPicPr>
          <p:nvPr/>
        </p:nvPicPr>
        <p:blipFill>
          <a:blip r:embed="rId4" cstate="print"/>
          <a:srcRect/>
          <a:stretch>
            <a:fillRect/>
          </a:stretch>
        </p:blipFill>
        <p:spPr bwMode="auto">
          <a:xfrm>
            <a:off x="229500" y="783773"/>
            <a:ext cx="4618271" cy="3463704"/>
          </a:xfrm>
          <a:prstGeom prst="rect">
            <a:avLst/>
          </a:prstGeom>
          <a:noFill/>
        </p:spPr>
      </p:pic>
      <p:pic>
        <p:nvPicPr>
          <p:cNvPr id="162821" name="Picture 5" descr="C:\сохранения\ДЕТСАД\Презентации, конкурсы, выставки\ПДД октябрь 2014\Новая папка\DSCN0594.JPG"/>
          <p:cNvPicPr>
            <a:picLocks noChangeAspect="1" noChangeArrowheads="1"/>
          </p:cNvPicPr>
          <p:nvPr/>
        </p:nvPicPr>
        <p:blipFill>
          <a:blip r:embed="rId5" cstate="print"/>
          <a:srcRect/>
          <a:stretch>
            <a:fillRect/>
          </a:stretch>
        </p:blipFill>
        <p:spPr bwMode="auto">
          <a:xfrm>
            <a:off x="1627709" y="3381829"/>
            <a:ext cx="4366687" cy="3275016"/>
          </a:xfrm>
          <a:prstGeom prst="rect">
            <a:avLst/>
          </a:prstGeom>
          <a:noFill/>
        </p:spPr>
      </p:pic>
    </p:spTree>
  </p:cSld>
  <p:clrMapOvr>
    <a:masterClrMapping/>
  </p:clrMapOvr>
  <p:transition spd="med">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81354" y="38186"/>
            <a:ext cx="11633981" cy="1195754"/>
          </a:xfrm>
          <a:prstGeom prst="rect">
            <a:avLst/>
          </a:prstGeom>
        </p:spPr>
        <p:txBody>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ru-RU" sz="4400" b="1" i="0" u="none" strike="noStrike" kern="1200" cap="none" spc="0" normalizeH="0" baseline="0" noProof="0" dirty="0" smtClean="0">
                <a:ln>
                  <a:noFill/>
                </a:ln>
                <a:solidFill>
                  <a:srgbClr val="003300"/>
                </a:solidFill>
                <a:effectLst/>
                <a:uLnTx/>
                <a:uFillTx/>
                <a:latin typeface="Times New Roman" pitchFamily="18" charset="0"/>
                <a:ea typeface="+mj-ea"/>
                <a:cs typeface="Times New Roman" pitchFamily="18" charset="0"/>
              </a:rPr>
              <a:t>Предметно-развивающая</a:t>
            </a:r>
            <a:r>
              <a:rPr kumimoji="0" lang="ru-RU" sz="4400" b="1" i="0" u="none" strike="noStrike" kern="1200" cap="none" spc="0" normalizeH="0" noProof="0" dirty="0" smtClean="0">
                <a:ln>
                  <a:noFill/>
                </a:ln>
                <a:solidFill>
                  <a:srgbClr val="003300"/>
                </a:solidFill>
                <a:effectLst/>
                <a:uLnTx/>
                <a:uFillTx/>
                <a:latin typeface="Times New Roman" pitchFamily="18" charset="0"/>
                <a:ea typeface="+mj-ea"/>
                <a:cs typeface="Times New Roman" pitchFamily="18" charset="0"/>
              </a:rPr>
              <a:t> среда</a:t>
            </a:r>
            <a:r>
              <a:rPr kumimoji="0" lang="ru-RU" sz="4400" b="1" i="0" u="none" strike="noStrike" kern="1200" cap="none" spc="0" normalizeH="0" baseline="0" noProof="0" dirty="0" smtClean="0">
                <a:ln>
                  <a:noFill/>
                </a:ln>
                <a:solidFill>
                  <a:srgbClr val="003300"/>
                </a:solidFill>
                <a:effectLst/>
                <a:uLnTx/>
                <a:uFillTx/>
                <a:latin typeface="Times New Roman" pitchFamily="18" charset="0"/>
                <a:ea typeface="+mj-ea"/>
                <a:cs typeface="Times New Roman" pitchFamily="18" charset="0"/>
              </a:rPr>
              <a:t> </a:t>
            </a:r>
            <a:endParaRPr kumimoji="0" lang="ru-RU" sz="4400" b="1" i="0" u="none" strike="noStrike" kern="1200" cap="none" spc="0" normalizeH="0" baseline="0" noProof="0" dirty="0">
              <a:ln>
                <a:noFill/>
              </a:ln>
              <a:solidFill>
                <a:srgbClr val="003300"/>
              </a:solidFill>
              <a:effectLst/>
              <a:uLnTx/>
              <a:uFillTx/>
              <a:latin typeface="Times New Roman" pitchFamily="18" charset="0"/>
              <a:ea typeface="+mj-ea"/>
              <a:cs typeface="Times New Roman" pitchFamily="18" charset="0"/>
            </a:endParaRPr>
          </a:p>
        </p:txBody>
      </p:sp>
      <p:pic>
        <p:nvPicPr>
          <p:cNvPr id="2051" name="Picture 3" descr="C:\Users\1\Desktop\пдд\IMG_20210915_094704.jpg"/>
          <p:cNvPicPr>
            <a:picLocks noChangeAspect="1" noChangeArrowheads="1"/>
          </p:cNvPicPr>
          <p:nvPr/>
        </p:nvPicPr>
        <p:blipFill>
          <a:blip r:embed="rId2" cstate="print"/>
          <a:srcRect/>
          <a:stretch>
            <a:fillRect/>
          </a:stretch>
        </p:blipFill>
        <p:spPr bwMode="auto">
          <a:xfrm>
            <a:off x="-27210456" y="-41715266"/>
            <a:ext cx="16723783" cy="22298377"/>
          </a:xfrm>
          <a:prstGeom prst="rect">
            <a:avLst/>
          </a:prstGeom>
          <a:noFill/>
        </p:spPr>
      </p:pic>
      <p:pic>
        <p:nvPicPr>
          <p:cNvPr id="2053" name="Picture 5" descr="C:\Users\1\Desktop\пдд\IMG_20210915_094704.jpg"/>
          <p:cNvPicPr>
            <a:picLocks noChangeAspect="1" noChangeArrowheads="1"/>
          </p:cNvPicPr>
          <p:nvPr/>
        </p:nvPicPr>
        <p:blipFill>
          <a:blip r:embed="rId3" cstate="print"/>
          <a:srcRect/>
          <a:stretch>
            <a:fillRect/>
          </a:stretch>
        </p:blipFill>
        <p:spPr bwMode="auto">
          <a:xfrm>
            <a:off x="1047404" y="1330036"/>
            <a:ext cx="4375165" cy="5224739"/>
          </a:xfrm>
          <a:prstGeom prst="rect">
            <a:avLst/>
          </a:prstGeom>
          <a:noFill/>
        </p:spPr>
      </p:pic>
      <p:pic>
        <p:nvPicPr>
          <p:cNvPr id="2054" name="Picture 6" descr="C:\Users\1\Desktop\IMG_20211028_131353.jpg"/>
          <p:cNvPicPr>
            <a:picLocks noChangeAspect="1" noChangeArrowheads="1"/>
          </p:cNvPicPr>
          <p:nvPr/>
        </p:nvPicPr>
        <p:blipFill>
          <a:blip r:embed="rId4" cstate="print"/>
          <a:srcRect/>
          <a:stretch>
            <a:fillRect/>
          </a:stretch>
        </p:blipFill>
        <p:spPr bwMode="auto">
          <a:xfrm>
            <a:off x="6138274" y="1363286"/>
            <a:ext cx="4851151" cy="5153891"/>
          </a:xfrm>
          <a:prstGeom prst="rect">
            <a:avLst/>
          </a:prstGeom>
          <a:noFill/>
        </p:spPr>
      </p:pic>
    </p:spTree>
  </p:cSld>
  <p:clrMapOvr>
    <a:masterClrMapping/>
  </p:clrMapOvr>
  <p:transition spd="med">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1\Desktop\IMG_20210622_115914.jpg"/>
          <p:cNvPicPr>
            <a:picLocks noChangeAspect="1" noChangeArrowheads="1"/>
          </p:cNvPicPr>
          <p:nvPr/>
        </p:nvPicPr>
        <p:blipFill>
          <a:blip r:embed="rId2" cstate="print"/>
          <a:srcRect/>
          <a:stretch>
            <a:fillRect/>
          </a:stretch>
        </p:blipFill>
        <p:spPr bwMode="auto">
          <a:xfrm>
            <a:off x="552450" y="1736725"/>
            <a:ext cx="3211354" cy="3997325"/>
          </a:xfrm>
          <a:prstGeom prst="rect">
            <a:avLst/>
          </a:prstGeom>
          <a:noFill/>
        </p:spPr>
      </p:pic>
      <p:pic>
        <p:nvPicPr>
          <p:cNvPr id="4101" name="Picture 5" descr="C:\Users\1\Desktop\IMG_20210622_114706.jpg"/>
          <p:cNvPicPr>
            <a:picLocks noChangeAspect="1" noChangeArrowheads="1"/>
          </p:cNvPicPr>
          <p:nvPr/>
        </p:nvPicPr>
        <p:blipFill>
          <a:blip r:embed="rId3" cstate="print"/>
          <a:srcRect/>
          <a:stretch>
            <a:fillRect/>
          </a:stretch>
        </p:blipFill>
        <p:spPr bwMode="auto">
          <a:xfrm rot="16200000">
            <a:off x="5181600" y="3390900"/>
            <a:ext cx="2400300" cy="4076700"/>
          </a:xfrm>
          <a:prstGeom prst="rect">
            <a:avLst/>
          </a:prstGeom>
          <a:noFill/>
        </p:spPr>
      </p:pic>
      <p:pic>
        <p:nvPicPr>
          <p:cNvPr id="4102" name="Picture 6" descr="C:\Users\1\Desktop\IMG_20210622_105359.jpg"/>
          <p:cNvPicPr>
            <a:picLocks noChangeAspect="1" noChangeArrowheads="1"/>
          </p:cNvPicPr>
          <p:nvPr/>
        </p:nvPicPr>
        <p:blipFill>
          <a:blip r:embed="rId4" cstate="print"/>
          <a:srcRect/>
          <a:stretch>
            <a:fillRect/>
          </a:stretch>
        </p:blipFill>
        <p:spPr bwMode="auto">
          <a:xfrm>
            <a:off x="8907780" y="1562100"/>
            <a:ext cx="2960370" cy="4171950"/>
          </a:xfrm>
          <a:prstGeom prst="rect">
            <a:avLst/>
          </a:prstGeom>
          <a:noFill/>
        </p:spPr>
      </p:pic>
      <p:pic>
        <p:nvPicPr>
          <p:cNvPr id="4103" name="Picture 7" descr="C:\Users\1\Desktop\IMG_20210622_121945.jpg"/>
          <p:cNvPicPr>
            <a:picLocks noChangeAspect="1" noChangeArrowheads="1"/>
          </p:cNvPicPr>
          <p:nvPr/>
        </p:nvPicPr>
        <p:blipFill>
          <a:blip r:embed="rId5" cstate="print"/>
          <a:srcRect/>
          <a:stretch>
            <a:fillRect/>
          </a:stretch>
        </p:blipFill>
        <p:spPr bwMode="auto">
          <a:xfrm>
            <a:off x="3965576" y="415290"/>
            <a:ext cx="4754880" cy="3566160"/>
          </a:xfrm>
          <a:prstGeom prst="rect">
            <a:avLst/>
          </a:prstGeom>
          <a:noFill/>
        </p:spPr>
      </p:pic>
    </p:spTree>
  </p:cSld>
  <p:clrMapOvr>
    <a:masterClrMapping/>
  </p:clrMapOvr>
  <p:transition spd="med">
    <p:wheel spokes="8"/>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617" y="312771"/>
            <a:ext cx="10964333" cy="1125415"/>
          </a:xfrm>
        </p:spPr>
        <p:txBody>
          <a:bodyPr/>
          <a:lstStyle/>
          <a:p>
            <a:r>
              <a:rPr lang="ru-RU" sz="3200" b="1" kern="0" dirty="0" smtClean="0">
                <a:solidFill>
                  <a:schemeClr val="accent2"/>
                </a:solidFill>
                <a:latin typeface="Times New Roman" pitchFamily="18" charset="0"/>
                <a:cs typeface="Times New Roman" pitchFamily="18" charset="0"/>
              </a:rPr>
              <a:t>Сотрудничество с инспектором  по пропаганде безопасности дорожного движения </a:t>
            </a:r>
            <a:r>
              <a:rPr lang="ru-RU" sz="3200" b="1" kern="0" dirty="0" err="1" smtClean="0">
                <a:solidFill>
                  <a:schemeClr val="accent2"/>
                </a:solidFill>
                <a:latin typeface="Times New Roman" pitchFamily="18" charset="0"/>
                <a:cs typeface="Times New Roman" pitchFamily="18" charset="0"/>
              </a:rPr>
              <a:t>Афониным</a:t>
            </a:r>
            <a:r>
              <a:rPr lang="ru-RU" sz="3200" b="1" kern="0" dirty="0" smtClean="0">
                <a:solidFill>
                  <a:schemeClr val="accent2"/>
                </a:solidFill>
                <a:latin typeface="Times New Roman" pitchFamily="18" charset="0"/>
                <a:cs typeface="Times New Roman" pitchFamily="18" charset="0"/>
              </a:rPr>
              <a:t> П.В.</a:t>
            </a:r>
            <a:br>
              <a:rPr lang="ru-RU" sz="3200" b="1" kern="0" dirty="0" smtClean="0">
                <a:solidFill>
                  <a:schemeClr val="accent2"/>
                </a:solidFill>
                <a:latin typeface="Times New Roman" pitchFamily="18" charset="0"/>
                <a:cs typeface="Times New Roman" pitchFamily="18" charset="0"/>
              </a:rPr>
            </a:br>
            <a:endParaRPr lang="ru-RU" sz="3200" b="1" dirty="0">
              <a:solidFill>
                <a:schemeClr val="accent2"/>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1600200"/>
            <a:ext cx="10964333" cy="779442"/>
          </a:xfrm>
        </p:spPr>
        <p:txBody>
          <a:bodyPr/>
          <a:lstStyle/>
          <a:p>
            <a:endParaRPr lang="ru-RU" dirty="0"/>
          </a:p>
        </p:txBody>
      </p:sp>
      <p:pic>
        <p:nvPicPr>
          <p:cNvPr id="1026" name="Picture 2" descr="C:\Users\1\Desktop\IMG-20211203-WA0009.jpg"/>
          <p:cNvPicPr>
            <a:picLocks noChangeAspect="1" noChangeArrowheads="1"/>
          </p:cNvPicPr>
          <p:nvPr/>
        </p:nvPicPr>
        <p:blipFill>
          <a:blip r:embed="rId2" cstate="print"/>
          <a:srcRect/>
          <a:stretch>
            <a:fillRect/>
          </a:stretch>
        </p:blipFill>
        <p:spPr bwMode="auto">
          <a:xfrm>
            <a:off x="610910" y="1680678"/>
            <a:ext cx="5365843" cy="4024382"/>
          </a:xfrm>
          <a:prstGeom prst="rect">
            <a:avLst/>
          </a:prstGeom>
          <a:noFill/>
        </p:spPr>
      </p:pic>
      <p:pic>
        <p:nvPicPr>
          <p:cNvPr id="1027" name="Picture 3" descr="C:\Users\1\Desktop\IMG-20211203-WA0015.jpg"/>
          <p:cNvPicPr>
            <a:picLocks noChangeAspect="1" noChangeArrowheads="1"/>
          </p:cNvPicPr>
          <p:nvPr/>
        </p:nvPicPr>
        <p:blipFill>
          <a:blip r:embed="rId3" cstate="print"/>
          <a:srcRect/>
          <a:stretch>
            <a:fillRect/>
          </a:stretch>
        </p:blipFill>
        <p:spPr bwMode="auto">
          <a:xfrm>
            <a:off x="6394335" y="1689652"/>
            <a:ext cx="5486400" cy="4114800"/>
          </a:xfrm>
          <a:prstGeom prst="rect">
            <a:avLst/>
          </a:prstGeom>
          <a:noFill/>
        </p:spPr>
      </p:pic>
    </p:spTree>
    <p:extLst>
      <p:ext uri="{BB962C8B-B14F-4D97-AF65-F5344CB8AC3E}">
        <p14:creationId xmlns="" xmlns:p14="http://schemas.microsoft.com/office/powerpoint/2010/main" val="1321987562"/>
      </p:ext>
    </p:extLst>
  </p:cSld>
  <p:clrMapOvr>
    <a:masterClrMapping/>
  </p:clrMapOvr>
  <p:transition spd="med">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5350" y="0"/>
            <a:ext cx="10964333" cy="666750"/>
          </a:xfrm>
        </p:spPr>
        <p:txBody>
          <a:bodyPr/>
          <a:lstStyle/>
          <a:p>
            <a:r>
              <a:rPr lang="ru-RU" sz="2800" b="1" dirty="0" smtClean="0">
                <a:solidFill>
                  <a:schemeClr val="accent2"/>
                </a:solidFill>
                <a:latin typeface="Times New Roman" pitchFamily="18" charset="0"/>
                <a:cs typeface="Times New Roman" pitchFamily="18" charset="0"/>
              </a:rPr>
              <a:t>Родительский патруль</a:t>
            </a:r>
            <a:br>
              <a:rPr lang="ru-RU" sz="2800" b="1" dirty="0" smtClean="0">
                <a:solidFill>
                  <a:schemeClr val="accent2"/>
                </a:solidFill>
                <a:latin typeface="Times New Roman" pitchFamily="18" charset="0"/>
                <a:cs typeface="Times New Roman" pitchFamily="18" charset="0"/>
              </a:rPr>
            </a:br>
            <a:r>
              <a:rPr lang="ru-RU" sz="2800" b="1" dirty="0" smtClean="0">
                <a:solidFill>
                  <a:schemeClr val="accent2"/>
                </a:solidFill>
                <a:latin typeface="Times New Roman" pitchFamily="18" charset="0"/>
                <a:cs typeface="Times New Roman" pitchFamily="18" charset="0"/>
              </a:rPr>
              <a:t>Акция: «Мое </a:t>
            </a:r>
            <a:r>
              <a:rPr lang="ru-RU" sz="2800" b="1" dirty="0" err="1" smtClean="0">
                <a:solidFill>
                  <a:schemeClr val="accent2"/>
                </a:solidFill>
                <a:latin typeface="Times New Roman" pitchFamily="18" charset="0"/>
                <a:cs typeface="Times New Roman" pitchFamily="18" charset="0"/>
              </a:rPr>
              <a:t>автокресло</a:t>
            </a:r>
            <a:r>
              <a:rPr lang="ru-RU" sz="2800" b="1" dirty="0" smtClean="0">
                <a:solidFill>
                  <a:schemeClr val="accent2"/>
                </a:solidFill>
                <a:latin typeface="Times New Roman" pitchFamily="18" charset="0"/>
                <a:cs typeface="Times New Roman" pitchFamily="18" charset="0"/>
              </a:rPr>
              <a:t> – моя безопасность!»</a:t>
            </a:r>
            <a:endParaRPr lang="ru-RU" sz="2800" b="1" dirty="0">
              <a:solidFill>
                <a:schemeClr val="accent2"/>
              </a:solidFill>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endParaRPr lang="ru-RU" dirty="0"/>
          </a:p>
        </p:txBody>
      </p:sp>
      <p:pic>
        <p:nvPicPr>
          <p:cNvPr id="9217" name="Picture 1" descr="C:\Users\1\Desktop\IMG_20210625_102617.jpg"/>
          <p:cNvPicPr>
            <a:picLocks noChangeAspect="1" noChangeArrowheads="1"/>
          </p:cNvPicPr>
          <p:nvPr/>
        </p:nvPicPr>
        <p:blipFill>
          <a:blip r:embed="rId2" cstate="print"/>
          <a:srcRect/>
          <a:stretch>
            <a:fillRect/>
          </a:stretch>
        </p:blipFill>
        <p:spPr bwMode="auto">
          <a:xfrm>
            <a:off x="379477" y="838200"/>
            <a:ext cx="4208669" cy="3156502"/>
          </a:xfrm>
          <a:prstGeom prst="rect">
            <a:avLst/>
          </a:prstGeom>
          <a:noFill/>
        </p:spPr>
      </p:pic>
      <p:pic>
        <p:nvPicPr>
          <p:cNvPr id="9218" name="Picture 2" descr="C:\Users\1\Desktop\IMG_20210625_102922.jpg"/>
          <p:cNvPicPr>
            <a:picLocks noChangeAspect="1" noChangeArrowheads="1"/>
          </p:cNvPicPr>
          <p:nvPr/>
        </p:nvPicPr>
        <p:blipFill>
          <a:blip r:embed="rId3" cstate="print"/>
          <a:srcRect/>
          <a:stretch>
            <a:fillRect/>
          </a:stretch>
        </p:blipFill>
        <p:spPr bwMode="auto">
          <a:xfrm>
            <a:off x="5524499" y="744606"/>
            <a:ext cx="4324351" cy="2616059"/>
          </a:xfrm>
          <a:prstGeom prst="rect">
            <a:avLst/>
          </a:prstGeom>
          <a:noFill/>
        </p:spPr>
      </p:pic>
      <p:pic>
        <p:nvPicPr>
          <p:cNvPr id="5122" name="Picture 2" descr="C:\Users\1\Desktop\IMG-20211203-WA0011.jpg"/>
          <p:cNvPicPr>
            <a:picLocks noChangeAspect="1" noChangeArrowheads="1"/>
          </p:cNvPicPr>
          <p:nvPr/>
        </p:nvPicPr>
        <p:blipFill>
          <a:blip r:embed="rId4" cstate="print"/>
          <a:srcRect/>
          <a:stretch>
            <a:fillRect/>
          </a:stretch>
        </p:blipFill>
        <p:spPr bwMode="auto">
          <a:xfrm>
            <a:off x="1200150" y="2914650"/>
            <a:ext cx="4057650" cy="3043238"/>
          </a:xfrm>
          <a:prstGeom prst="rect">
            <a:avLst/>
          </a:prstGeom>
          <a:noFill/>
        </p:spPr>
      </p:pic>
      <p:pic>
        <p:nvPicPr>
          <p:cNvPr id="5126" name="Picture 6" descr="C:\Users\1\Desktop\IMG-20211203-WA0015.jpg"/>
          <p:cNvPicPr>
            <a:picLocks noChangeAspect="1" noChangeArrowheads="1"/>
          </p:cNvPicPr>
          <p:nvPr/>
        </p:nvPicPr>
        <p:blipFill>
          <a:blip r:embed="rId5" cstate="print"/>
          <a:srcRect/>
          <a:stretch>
            <a:fillRect/>
          </a:stretch>
        </p:blipFill>
        <p:spPr bwMode="auto">
          <a:xfrm>
            <a:off x="6629400" y="2857500"/>
            <a:ext cx="4343400" cy="3171826"/>
          </a:xfrm>
          <a:prstGeom prst="rect">
            <a:avLst/>
          </a:prstGeom>
          <a:noFill/>
        </p:spPr>
      </p:pic>
    </p:spTree>
    <p:extLst>
      <p:ext uri="{BB962C8B-B14F-4D97-AF65-F5344CB8AC3E}">
        <p14:creationId xmlns="" xmlns:p14="http://schemas.microsoft.com/office/powerpoint/2010/main" val="880139352"/>
      </p:ext>
    </p:extLst>
  </p:cSld>
  <p:clrMapOvr>
    <a:masterClrMapping/>
  </p:clrMapOvr>
  <p:transition spd="med">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725" y="477078"/>
            <a:ext cx="10964333" cy="487198"/>
          </a:xfrm>
        </p:spPr>
        <p:txBody>
          <a:bodyPr/>
          <a:lstStyle/>
          <a:p>
            <a:r>
              <a:rPr lang="ru-RU" altLang="ru-RU" sz="3200" b="1" dirty="0" smtClean="0">
                <a:solidFill>
                  <a:srgbClr val="002060"/>
                </a:solidFill>
                <a:latin typeface="Times New Roman" panose="02020603050405020304" pitchFamily="18" charset="0"/>
                <a:cs typeface="Times New Roman" panose="02020603050405020304" pitchFamily="18" charset="0"/>
              </a:rPr>
              <a:t>Вот как с интересом играют наши дети …</a:t>
            </a:r>
            <a:br>
              <a:rPr lang="ru-RU" altLang="ru-RU" sz="3200" b="1" dirty="0" smtClean="0">
                <a:solidFill>
                  <a:srgbClr val="002060"/>
                </a:solidFill>
                <a:latin typeface="Times New Roman" panose="02020603050405020304" pitchFamily="18" charset="0"/>
                <a:cs typeface="Times New Roman" panose="02020603050405020304" pitchFamily="18" charset="0"/>
              </a:rPr>
            </a:br>
            <a:endParaRPr lang="ru-RU" sz="3200" b="1" dirty="0">
              <a:solidFill>
                <a:schemeClr val="accent2"/>
              </a:solidFill>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endParaRPr lang="ru-RU" dirty="0"/>
          </a:p>
        </p:txBody>
      </p:sp>
      <p:pic>
        <p:nvPicPr>
          <p:cNvPr id="11266" name="Picture 2" descr="C:\Users\1\Desktop\пдд\photo_2021-08-09_23-23-32.jpg"/>
          <p:cNvPicPr>
            <a:picLocks noChangeAspect="1" noChangeArrowheads="1"/>
          </p:cNvPicPr>
          <p:nvPr/>
        </p:nvPicPr>
        <p:blipFill>
          <a:blip r:embed="rId2" cstate="print"/>
          <a:srcRect/>
          <a:stretch>
            <a:fillRect/>
          </a:stretch>
        </p:blipFill>
        <p:spPr bwMode="auto">
          <a:xfrm>
            <a:off x="266007" y="1213657"/>
            <a:ext cx="3507971" cy="5403273"/>
          </a:xfrm>
          <a:prstGeom prst="rect">
            <a:avLst/>
          </a:prstGeom>
          <a:noFill/>
        </p:spPr>
      </p:pic>
      <p:pic>
        <p:nvPicPr>
          <p:cNvPr id="11267" name="Picture 3" descr="C:\Users\1\Desktop\пдд\photo_2021-08-09_23-25-41.jpg"/>
          <p:cNvPicPr>
            <a:picLocks noChangeAspect="1" noChangeArrowheads="1"/>
          </p:cNvPicPr>
          <p:nvPr/>
        </p:nvPicPr>
        <p:blipFill>
          <a:blip r:embed="rId3" cstate="print"/>
          <a:srcRect/>
          <a:stretch>
            <a:fillRect/>
          </a:stretch>
        </p:blipFill>
        <p:spPr bwMode="auto">
          <a:xfrm>
            <a:off x="8146473" y="1153073"/>
            <a:ext cx="3707476" cy="5422294"/>
          </a:xfrm>
          <a:prstGeom prst="rect">
            <a:avLst/>
          </a:prstGeom>
          <a:noFill/>
        </p:spPr>
      </p:pic>
      <p:pic>
        <p:nvPicPr>
          <p:cNvPr id="11268" name="Picture 4" descr="C:\Users\1\Desktop\пдд\photo_2021-08-09_23-22-08.jpg"/>
          <p:cNvPicPr>
            <a:picLocks noChangeAspect="1" noChangeArrowheads="1"/>
          </p:cNvPicPr>
          <p:nvPr/>
        </p:nvPicPr>
        <p:blipFill>
          <a:blip r:embed="rId4" cstate="print"/>
          <a:srcRect/>
          <a:stretch>
            <a:fillRect/>
          </a:stretch>
        </p:blipFill>
        <p:spPr bwMode="auto">
          <a:xfrm>
            <a:off x="3906981" y="1197033"/>
            <a:ext cx="4123112" cy="5370021"/>
          </a:xfrm>
          <a:prstGeom prst="rect">
            <a:avLst/>
          </a:prstGeom>
          <a:noFill/>
        </p:spPr>
      </p:pic>
    </p:spTree>
    <p:extLst>
      <p:ext uri="{BB962C8B-B14F-4D97-AF65-F5344CB8AC3E}">
        <p14:creationId xmlns="" xmlns:p14="http://schemas.microsoft.com/office/powerpoint/2010/main" val="1082493779"/>
      </p:ext>
    </p:extLst>
  </p:cSld>
  <p:clrMapOvr>
    <a:masterClrMapping/>
  </p:clrMapOvr>
  <p:transition spd="med">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В гостях у светофора</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179202" name="Picture 2" descr="C:\Users\1\Desktop\IMG_20211008_094924.jpg"/>
          <p:cNvPicPr>
            <a:picLocks noChangeAspect="1" noChangeArrowheads="1"/>
          </p:cNvPicPr>
          <p:nvPr/>
        </p:nvPicPr>
        <p:blipFill>
          <a:blip r:embed="rId2" cstate="print"/>
          <a:srcRect/>
          <a:stretch>
            <a:fillRect/>
          </a:stretch>
        </p:blipFill>
        <p:spPr bwMode="auto">
          <a:xfrm>
            <a:off x="654087" y="1749289"/>
            <a:ext cx="5645423" cy="4234068"/>
          </a:xfrm>
          <a:prstGeom prst="rect">
            <a:avLst/>
          </a:prstGeom>
          <a:noFill/>
        </p:spPr>
      </p:pic>
      <p:pic>
        <p:nvPicPr>
          <p:cNvPr id="179203" name="Picture 3" descr="C:\Users\1\Desktop\IMG_20211008_095430.jpg"/>
          <p:cNvPicPr>
            <a:picLocks noChangeAspect="1" noChangeArrowheads="1"/>
          </p:cNvPicPr>
          <p:nvPr/>
        </p:nvPicPr>
        <p:blipFill>
          <a:blip r:embed="rId3" cstate="print"/>
          <a:srcRect/>
          <a:stretch>
            <a:fillRect/>
          </a:stretch>
        </p:blipFill>
        <p:spPr bwMode="auto">
          <a:xfrm>
            <a:off x="6954621" y="1669774"/>
            <a:ext cx="4466206" cy="4373217"/>
          </a:xfrm>
          <a:prstGeom prst="rect">
            <a:avLst/>
          </a:prstGeom>
          <a:noFill/>
        </p:spPr>
      </p:pic>
    </p:spTree>
  </p:cSld>
  <p:clrMapOvr>
    <a:masterClrMapping/>
  </p:clrMapOvr>
  <p:transition spd="med">
    <p:wheel spokes="8"/>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solidFill>
                  <a:schemeClr val="accent2"/>
                </a:solidFill>
                <a:latin typeface="Times New Roman" pitchFamily="18" charset="0"/>
                <a:cs typeface="Times New Roman" pitchFamily="18" charset="0"/>
              </a:rPr>
              <a:t>Использование ИКТ</a:t>
            </a:r>
            <a:endParaRPr lang="ru-RU" sz="32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178178" name="Picture 2" descr="C:\Users\1\Desktop\IMG_20211015_101941.jpg"/>
          <p:cNvPicPr>
            <a:picLocks noChangeAspect="1" noChangeArrowheads="1"/>
          </p:cNvPicPr>
          <p:nvPr/>
        </p:nvPicPr>
        <p:blipFill>
          <a:blip r:embed="rId2" cstate="print"/>
          <a:srcRect/>
          <a:stretch>
            <a:fillRect/>
          </a:stretch>
        </p:blipFill>
        <p:spPr bwMode="auto">
          <a:xfrm>
            <a:off x="451084" y="1550504"/>
            <a:ext cx="5180579" cy="4353339"/>
          </a:xfrm>
          <a:prstGeom prst="rect">
            <a:avLst/>
          </a:prstGeom>
          <a:noFill/>
        </p:spPr>
      </p:pic>
      <p:pic>
        <p:nvPicPr>
          <p:cNvPr id="178179" name="Picture 3" descr="C:\Users\1\Desktop\IMG_20211015_101455.jpg"/>
          <p:cNvPicPr>
            <a:picLocks noChangeAspect="1" noChangeArrowheads="1"/>
          </p:cNvPicPr>
          <p:nvPr/>
        </p:nvPicPr>
        <p:blipFill>
          <a:blip r:embed="rId3" cstate="print"/>
          <a:srcRect/>
          <a:stretch>
            <a:fillRect/>
          </a:stretch>
        </p:blipFill>
        <p:spPr bwMode="auto">
          <a:xfrm flipH="1">
            <a:off x="6283284" y="1470991"/>
            <a:ext cx="5029340" cy="4393095"/>
          </a:xfrm>
          <a:prstGeom prst="rect">
            <a:avLst/>
          </a:prstGeom>
          <a:noFill/>
        </p:spPr>
      </p:pic>
    </p:spTree>
  </p:cSld>
  <p:clrMapOvr>
    <a:masterClrMapping/>
  </p:clrMapOvr>
  <p:transition spd="med">
    <p:wheel spokes="8"/>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12064" y="548640"/>
            <a:ext cx="11293249" cy="5852159"/>
          </a:xfrm>
        </p:spPr>
        <p:txBody>
          <a:bodyPr/>
          <a:lstStyle/>
          <a:p>
            <a:r>
              <a:rPr lang="ru-RU" sz="2400" b="1" dirty="0">
                <a:latin typeface="Times New Roman" pitchFamily="18" charset="0"/>
                <a:cs typeface="Times New Roman" pitchFamily="18" charset="0"/>
              </a:rPr>
              <a:t>Цель</a:t>
            </a:r>
            <a:r>
              <a:rPr lang="ru-RU" sz="2400" b="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Создание условий для усвоения и закрепления детьми навыков безопасного осознанного поведения на улицах города, формирование у дошкольников умений и навыков безопасного поведения в окружающей дорожно-транспортной среде.</a:t>
            </a:r>
          </a:p>
          <a:p>
            <a:r>
              <a:rPr lang="ru-RU" sz="2400" b="1" dirty="0" smtClean="0">
                <a:latin typeface="Times New Roman" pitchFamily="18" charset="0"/>
                <a:cs typeface="Times New Roman" pitchFamily="18" charset="0"/>
              </a:rPr>
              <a:t> Задачи проекта:</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1..Познакомить детей со значением дорожных знаков («Пешеходный переход», «Остановка автобуса», «Подземный переход», «Пункт первой медицинской помощи», «Движение пешеходов запрещено», «Движение на велосипедах запрещено», «Передача звукового сигнала запрещена»), научить детей понимать их схематичное изображение для правильной ориентации на улицах и дорогах, уметь определять запрещающие и разрешающие знаки.</a:t>
            </a:r>
          </a:p>
          <a:p>
            <a:r>
              <a:rPr lang="ru-RU" sz="2400" dirty="0" smtClean="0">
                <a:latin typeface="Times New Roman" pitchFamily="18" charset="0"/>
                <a:cs typeface="Times New Roman" pitchFamily="18" charset="0"/>
              </a:rPr>
              <a:t>2. Закрепить знания о правилах дорожного движения и практические навыки поведения в условиях игрового пространства; знание детей о назначении светофора и работе регулировщика, знание детей об элементах дороги (проезжая часть, пешеходный переход, тротуар).</a:t>
            </a:r>
          </a:p>
          <a:p>
            <a:r>
              <a:rPr lang="ru-RU" sz="2400" dirty="0" smtClean="0">
                <a:latin typeface="Times New Roman" pitchFamily="18" charset="0"/>
                <a:cs typeface="Times New Roman" pitchFamily="18" charset="0"/>
              </a:rPr>
              <a:t>3.Привить у детей навыки безопасного поведения на улице.</a:t>
            </a:r>
            <a:endParaRPr lang="ru-RU" sz="2400" dirty="0">
              <a:latin typeface="Times New Roman" pitchFamily="18" charset="0"/>
              <a:cs typeface="Times New Roman" pitchFamily="18" charset="0"/>
            </a:endParaRPr>
          </a:p>
          <a:p>
            <a:pPr algn="just"/>
            <a:endParaRPr lang="ru-RU" sz="105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07674628"/>
      </p:ext>
    </p:extLst>
  </p:cSld>
  <p:clrMapOvr>
    <a:masterClrMapping/>
  </p:clrMapOvr>
  <p:transition spd="med">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Пешеходный переход</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177154" name="Picture 2" descr="C:\Users\1\Desktop\IMG_20211011_115556.jpg"/>
          <p:cNvPicPr>
            <a:picLocks noChangeAspect="1" noChangeArrowheads="1"/>
          </p:cNvPicPr>
          <p:nvPr/>
        </p:nvPicPr>
        <p:blipFill>
          <a:blip r:embed="rId2" cstate="print"/>
          <a:srcRect/>
          <a:stretch>
            <a:fillRect/>
          </a:stretch>
        </p:blipFill>
        <p:spPr bwMode="auto">
          <a:xfrm>
            <a:off x="961821" y="1693842"/>
            <a:ext cx="5639841" cy="4229880"/>
          </a:xfrm>
          <a:prstGeom prst="rect">
            <a:avLst/>
          </a:prstGeom>
          <a:noFill/>
        </p:spPr>
      </p:pic>
      <p:pic>
        <p:nvPicPr>
          <p:cNvPr id="177155" name="Picture 3" descr="C:\Users\1\Desktop\IMG_20211011_115617.jpg"/>
          <p:cNvPicPr>
            <a:picLocks noChangeAspect="1" noChangeArrowheads="1"/>
          </p:cNvPicPr>
          <p:nvPr/>
        </p:nvPicPr>
        <p:blipFill>
          <a:blip r:embed="rId3" cstate="print"/>
          <a:srcRect/>
          <a:stretch>
            <a:fillRect/>
          </a:stretch>
        </p:blipFill>
        <p:spPr bwMode="auto">
          <a:xfrm>
            <a:off x="6997148" y="1602013"/>
            <a:ext cx="3916018" cy="4361464"/>
          </a:xfrm>
          <a:prstGeom prst="rect">
            <a:avLst/>
          </a:prstGeom>
          <a:noFill/>
        </p:spPr>
      </p:pic>
    </p:spTree>
  </p:cSld>
  <p:clrMapOvr>
    <a:masterClrMapping/>
  </p:clrMapOvr>
  <p:transition spd="med">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35496"/>
            <a:ext cx="10964333" cy="2297596"/>
          </a:xfrm>
        </p:spPr>
        <p:txBody>
          <a:bodyPr/>
          <a:lstStyle/>
          <a:p>
            <a:r>
              <a:rPr lang="ru-RU" sz="3600" b="1" dirty="0" smtClean="0">
                <a:solidFill>
                  <a:schemeClr val="accent2"/>
                </a:solidFill>
                <a:latin typeface="Times New Roman" pitchFamily="18" charset="0"/>
                <a:cs typeface="Times New Roman" pitchFamily="18" charset="0"/>
              </a:rPr>
              <a:t>На прогулке</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176130" name="Picture 2" descr="C:\Users\1\Desktop\IMG_20211011_114713.jpg"/>
          <p:cNvPicPr>
            <a:picLocks noChangeAspect="1" noChangeArrowheads="1"/>
          </p:cNvPicPr>
          <p:nvPr/>
        </p:nvPicPr>
        <p:blipFill>
          <a:blip r:embed="rId2" cstate="print"/>
          <a:srcRect/>
          <a:stretch>
            <a:fillRect/>
          </a:stretch>
        </p:blipFill>
        <p:spPr bwMode="auto">
          <a:xfrm>
            <a:off x="795130" y="1592812"/>
            <a:ext cx="4532244" cy="4560275"/>
          </a:xfrm>
          <a:prstGeom prst="rect">
            <a:avLst/>
          </a:prstGeom>
          <a:noFill/>
        </p:spPr>
      </p:pic>
      <p:pic>
        <p:nvPicPr>
          <p:cNvPr id="176131" name="Picture 3" descr="C:\Users\1\Desktop\IMG_20211015_115405.jpg"/>
          <p:cNvPicPr>
            <a:picLocks noChangeAspect="1" noChangeArrowheads="1"/>
          </p:cNvPicPr>
          <p:nvPr/>
        </p:nvPicPr>
        <p:blipFill>
          <a:blip r:embed="rId3" cstate="print"/>
          <a:srcRect/>
          <a:stretch>
            <a:fillRect/>
          </a:stretch>
        </p:blipFill>
        <p:spPr bwMode="auto">
          <a:xfrm>
            <a:off x="5779764" y="1649895"/>
            <a:ext cx="6016488" cy="4512366"/>
          </a:xfrm>
          <a:prstGeom prst="rect">
            <a:avLst/>
          </a:prstGeom>
          <a:noFill/>
        </p:spPr>
      </p:pic>
      <p:sp>
        <p:nvSpPr>
          <p:cNvPr id="6" name="Прямоугольник 5"/>
          <p:cNvSpPr/>
          <p:nvPr/>
        </p:nvSpPr>
        <p:spPr>
          <a:xfrm>
            <a:off x="1391479" y="795131"/>
            <a:ext cx="9640955" cy="523220"/>
          </a:xfrm>
          <a:prstGeom prst="rect">
            <a:avLst/>
          </a:prstGeom>
        </p:spPr>
        <p:txBody>
          <a:bodyPr wrap="square">
            <a:spAutoFit/>
          </a:bodyPr>
          <a:lstStyle/>
          <a:p>
            <a:pPr algn="ctr"/>
            <a:r>
              <a:rPr lang="ru-RU" sz="2800" b="1" dirty="0" smtClean="0">
                <a:solidFill>
                  <a:schemeClr val="accent2"/>
                </a:solidFill>
                <a:latin typeface="Times New Roman" pitchFamily="18" charset="0"/>
                <a:cs typeface="Times New Roman" pitchFamily="18" charset="0"/>
              </a:rPr>
              <a:t>«Соблюдаем ПДД, а иначе мы в беде»</a:t>
            </a:r>
            <a:endParaRPr lang="ru-RU" sz="2800" b="1" dirty="0">
              <a:solidFill>
                <a:schemeClr val="accent2"/>
              </a:solidFill>
            </a:endParaRPr>
          </a:p>
        </p:txBody>
      </p:sp>
    </p:spTree>
  </p:cSld>
  <p:clrMapOvr>
    <a:masterClrMapping/>
  </p:clrMapOvr>
  <p:transition spd="med">
    <p:wheel spokes="8"/>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746055"/>
          </a:xfrm>
        </p:spPr>
        <p:txBody>
          <a:bodyPr/>
          <a:lstStyle/>
          <a:p>
            <a:r>
              <a:rPr lang="ru-RU" sz="3600" b="1" dirty="0" smtClean="0">
                <a:solidFill>
                  <a:schemeClr val="accent2"/>
                </a:solidFill>
                <a:latin typeface="Times New Roman" pitchFamily="18" charset="0"/>
                <a:cs typeface="Times New Roman" pitchFamily="18" charset="0"/>
              </a:rPr>
              <a:t>Изучение газеты по ПДД: «Добрая Дорога Детства»</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a:xfrm>
            <a:off x="689113" y="815009"/>
            <a:ext cx="10964333" cy="5466521"/>
          </a:xfrm>
        </p:spPr>
        <p:txBody>
          <a:bodyPr/>
          <a:lstStyle/>
          <a:p>
            <a:endParaRPr lang="ru-RU" dirty="0"/>
          </a:p>
        </p:txBody>
      </p:sp>
      <p:pic>
        <p:nvPicPr>
          <p:cNvPr id="175106" name="Picture 2" descr="C:\Users\1\Desktop\IMG_20211008_100043.jpg"/>
          <p:cNvPicPr>
            <a:picLocks noChangeAspect="1" noChangeArrowheads="1"/>
          </p:cNvPicPr>
          <p:nvPr/>
        </p:nvPicPr>
        <p:blipFill>
          <a:blip r:embed="rId2" cstate="print"/>
          <a:srcRect/>
          <a:stretch>
            <a:fillRect/>
          </a:stretch>
        </p:blipFill>
        <p:spPr bwMode="auto">
          <a:xfrm>
            <a:off x="2108200" y="970142"/>
            <a:ext cx="3810000" cy="3186194"/>
          </a:xfrm>
          <a:prstGeom prst="rect">
            <a:avLst/>
          </a:prstGeom>
          <a:noFill/>
        </p:spPr>
      </p:pic>
      <p:pic>
        <p:nvPicPr>
          <p:cNvPr id="175107" name="Picture 3" descr="C:\Users\1\Desktop\IMG_20211008_093653.jpg"/>
          <p:cNvPicPr>
            <a:picLocks noChangeAspect="1" noChangeArrowheads="1"/>
          </p:cNvPicPr>
          <p:nvPr/>
        </p:nvPicPr>
        <p:blipFill>
          <a:blip r:embed="rId3" cstate="print"/>
          <a:srcRect/>
          <a:stretch>
            <a:fillRect/>
          </a:stretch>
        </p:blipFill>
        <p:spPr bwMode="auto">
          <a:xfrm>
            <a:off x="8234679" y="4022851"/>
            <a:ext cx="3347721" cy="2530349"/>
          </a:xfrm>
          <a:prstGeom prst="rect">
            <a:avLst/>
          </a:prstGeom>
          <a:noFill/>
        </p:spPr>
      </p:pic>
      <p:pic>
        <p:nvPicPr>
          <p:cNvPr id="175108" name="Picture 4" descr="C:\Users\1\Desktop\IMG_20211008_100057.jpg"/>
          <p:cNvPicPr>
            <a:picLocks noChangeAspect="1" noChangeArrowheads="1"/>
          </p:cNvPicPr>
          <p:nvPr/>
        </p:nvPicPr>
        <p:blipFill>
          <a:blip r:embed="rId4" cstate="print"/>
          <a:srcRect/>
          <a:stretch>
            <a:fillRect/>
          </a:stretch>
        </p:blipFill>
        <p:spPr bwMode="auto">
          <a:xfrm>
            <a:off x="6375400" y="1002901"/>
            <a:ext cx="3792504" cy="2959499"/>
          </a:xfrm>
          <a:prstGeom prst="rect">
            <a:avLst/>
          </a:prstGeom>
          <a:noFill/>
        </p:spPr>
      </p:pic>
      <p:pic>
        <p:nvPicPr>
          <p:cNvPr id="3075" name="Picture 3" descr="C:\Users\1\Desktop\IMG-20211011-WA0011.jpg"/>
          <p:cNvPicPr>
            <a:picLocks noChangeAspect="1" noChangeArrowheads="1"/>
          </p:cNvPicPr>
          <p:nvPr/>
        </p:nvPicPr>
        <p:blipFill>
          <a:blip r:embed="rId5" cstate="print"/>
          <a:srcRect/>
          <a:stretch>
            <a:fillRect/>
          </a:stretch>
        </p:blipFill>
        <p:spPr bwMode="auto">
          <a:xfrm>
            <a:off x="968746" y="4066659"/>
            <a:ext cx="3247654" cy="2435741"/>
          </a:xfrm>
          <a:prstGeom prst="rect">
            <a:avLst/>
          </a:prstGeom>
          <a:noFill/>
        </p:spPr>
      </p:pic>
      <p:pic>
        <p:nvPicPr>
          <p:cNvPr id="3076" name="Picture 4" descr="C:\Users\1\Desktop\IMG-20211028-WA0026.jpg"/>
          <p:cNvPicPr>
            <a:picLocks noChangeAspect="1" noChangeArrowheads="1"/>
          </p:cNvPicPr>
          <p:nvPr/>
        </p:nvPicPr>
        <p:blipFill>
          <a:blip r:embed="rId6" cstate="print"/>
          <a:srcRect/>
          <a:stretch>
            <a:fillRect/>
          </a:stretch>
        </p:blipFill>
        <p:spPr bwMode="auto">
          <a:xfrm>
            <a:off x="4724400" y="4012961"/>
            <a:ext cx="3353118" cy="2514839"/>
          </a:xfrm>
          <a:prstGeom prst="rect">
            <a:avLst/>
          </a:prstGeom>
          <a:noFill/>
        </p:spPr>
      </p:pic>
    </p:spTree>
  </p:cSld>
  <p:clrMapOvr>
    <a:masterClrMapping/>
  </p:clrMapOvr>
  <p:transition spd="med">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1044229"/>
          </a:xfrm>
        </p:spPr>
        <p:txBody>
          <a:bodyPr/>
          <a:lstStyle/>
          <a:p>
            <a:r>
              <a:rPr lang="ru-RU" sz="3200" b="1" dirty="0" smtClean="0">
                <a:solidFill>
                  <a:schemeClr val="accent2"/>
                </a:solidFill>
                <a:latin typeface="Times New Roman" pitchFamily="18" charset="0"/>
                <a:cs typeface="Times New Roman" pitchFamily="18" charset="0"/>
              </a:rPr>
              <a:t>Разрезные картинки: «Дорожные знаки»</a:t>
            </a:r>
            <a:endParaRPr lang="ru-RU" sz="32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180227" name="Picture 3" descr="C:\Users\1\Desktop\IMG_20211008_095156_1.jpg"/>
          <p:cNvPicPr>
            <a:picLocks noChangeAspect="1" noChangeArrowheads="1"/>
          </p:cNvPicPr>
          <p:nvPr/>
        </p:nvPicPr>
        <p:blipFill>
          <a:blip r:embed="rId2" cstate="print"/>
          <a:srcRect/>
          <a:stretch>
            <a:fillRect/>
          </a:stretch>
        </p:blipFill>
        <p:spPr bwMode="auto">
          <a:xfrm>
            <a:off x="437321" y="1308632"/>
            <a:ext cx="5676375" cy="4257281"/>
          </a:xfrm>
          <a:prstGeom prst="rect">
            <a:avLst/>
          </a:prstGeom>
          <a:noFill/>
        </p:spPr>
      </p:pic>
      <p:pic>
        <p:nvPicPr>
          <p:cNvPr id="180228" name="Picture 4" descr="C:\Users\1\Desktop\IMG_20211008_095243.jpg"/>
          <p:cNvPicPr>
            <a:picLocks noChangeAspect="1" noChangeArrowheads="1"/>
          </p:cNvPicPr>
          <p:nvPr/>
        </p:nvPicPr>
        <p:blipFill>
          <a:blip r:embed="rId3" cstate="print"/>
          <a:srcRect/>
          <a:stretch>
            <a:fillRect/>
          </a:stretch>
        </p:blipFill>
        <p:spPr bwMode="auto">
          <a:xfrm>
            <a:off x="6539948" y="1351723"/>
            <a:ext cx="5035825" cy="4194730"/>
          </a:xfrm>
          <a:prstGeom prst="rect">
            <a:avLst/>
          </a:prstGeom>
          <a:noFill/>
        </p:spPr>
      </p:pic>
    </p:spTree>
  </p:cSld>
  <p:clrMapOvr>
    <a:masterClrMapping/>
  </p:clrMapOvr>
  <p:transition spd="med">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Настольные игры по ПДД</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7170" name="Picture 2" descr="C:\Users\1\Desktop\IMG-20211011-WA0004 (1).jpg"/>
          <p:cNvPicPr>
            <a:picLocks noChangeAspect="1" noChangeArrowheads="1"/>
          </p:cNvPicPr>
          <p:nvPr/>
        </p:nvPicPr>
        <p:blipFill>
          <a:blip r:embed="rId2" cstate="print"/>
          <a:srcRect/>
          <a:stretch>
            <a:fillRect/>
          </a:stretch>
        </p:blipFill>
        <p:spPr bwMode="auto">
          <a:xfrm>
            <a:off x="571500" y="1657350"/>
            <a:ext cx="5562600" cy="4171950"/>
          </a:xfrm>
          <a:prstGeom prst="rect">
            <a:avLst/>
          </a:prstGeom>
          <a:noFill/>
        </p:spPr>
      </p:pic>
      <p:pic>
        <p:nvPicPr>
          <p:cNvPr id="7171" name="Picture 3" descr="C:\Users\1\Desktop\IMG-20211011-WA0003.jpg"/>
          <p:cNvPicPr>
            <a:picLocks noChangeAspect="1" noChangeArrowheads="1"/>
          </p:cNvPicPr>
          <p:nvPr/>
        </p:nvPicPr>
        <p:blipFill>
          <a:blip r:embed="rId3" cstate="print"/>
          <a:srcRect/>
          <a:stretch>
            <a:fillRect/>
          </a:stretch>
        </p:blipFill>
        <p:spPr bwMode="auto">
          <a:xfrm>
            <a:off x="6381751" y="1638300"/>
            <a:ext cx="5435599" cy="4171950"/>
          </a:xfrm>
          <a:prstGeom prst="rect">
            <a:avLst/>
          </a:prstGeom>
          <a:noFill/>
        </p:spPr>
      </p:pic>
    </p:spTree>
  </p:cSld>
  <p:clrMapOvr>
    <a:masterClrMapping/>
  </p:clrMapOvr>
  <p:transition spd="med">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Наши очумелые ручки</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174082" name="Picture 2" descr="C:\Users\1\Desktop\IMG_20210525_113249.jpg"/>
          <p:cNvPicPr>
            <a:picLocks noChangeAspect="1" noChangeArrowheads="1"/>
          </p:cNvPicPr>
          <p:nvPr/>
        </p:nvPicPr>
        <p:blipFill>
          <a:blip r:embed="rId2" cstate="print"/>
          <a:srcRect/>
          <a:stretch>
            <a:fillRect/>
          </a:stretch>
        </p:blipFill>
        <p:spPr bwMode="auto">
          <a:xfrm flipH="1">
            <a:off x="6400800" y="1631824"/>
            <a:ext cx="4980410" cy="3735307"/>
          </a:xfrm>
          <a:prstGeom prst="rect">
            <a:avLst/>
          </a:prstGeom>
          <a:noFill/>
        </p:spPr>
      </p:pic>
      <p:pic>
        <p:nvPicPr>
          <p:cNvPr id="174083" name="Picture 3" descr="C:\Users\1\Desktop\IMG_20210521_155639.jpg"/>
          <p:cNvPicPr>
            <a:picLocks noChangeAspect="1" noChangeArrowheads="1"/>
          </p:cNvPicPr>
          <p:nvPr/>
        </p:nvPicPr>
        <p:blipFill>
          <a:blip r:embed="rId3" cstate="print"/>
          <a:srcRect/>
          <a:stretch>
            <a:fillRect/>
          </a:stretch>
        </p:blipFill>
        <p:spPr bwMode="auto">
          <a:xfrm>
            <a:off x="792951" y="1632677"/>
            <a:ext cx="5087327" cy="3815495"/>
          </a:xfrm>
          <a:prstGeom prst="rect">
            <a:avLst/>
          </a:prstGeom>
          <a:noFill/>
        </p:spPr>
      </p:pic>
    </p:spTree>
  </p:cSld>
  <p:clrMapOvr>
    <a:masterClrMapping/>
  </p:clrMapOvr>
  <p:transition spd="med">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728662"/>
          </a:xfrm>
        </p:spPr>
        <p:txBody>
          <a:bodyPr/>
          <a:lstStyle/>
          <a:p>
            <a:r>
              <a:rPr lang="ru-RU" b="1" dirty="0" smtClean="0">
                <a:solidFill>
                  <a:schemeClr val="accent2"/>
                </a:solidFill>
                <a:latin typeface="Times New Roman" pitchFamily="18" charset="0"/>
                <a:cs typeface="Times New Roman" pitchFamily="18" charset="0"/>
              </a:rPr>
              <a:t>Акция: «Засветись в темноте»</a:t>
            </a:r>
            <a:endParaRPr lang="ru-RU"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6146" name="Picture 2" descr="C:\Users\1\Desktop\IMG-20211015-WA0002.jpg"/>
          <p:cNvPicPr>
            <a:picLocks noChangeAspect="1" noChangeArrowheads="1"/>
          </p:cNvPicPr>
          <p:nvPr/>
        </p:nvPicPr>
        <p:blipFill>
          <a:blip r:embed="rId2" cstate="print"/>
          <a:srcRect/>
          <a:stretch>
            <a:fillRect/>
          </a:stretch>
        </p:blipFill>
        <p:spPr bwMode="auto">
          <a:xfrm>
            <a:off x="1905000" y="1138237"/>
            <a:ext cx="8458200" cy="5243513"/>
          </a:xfrm>
          <a:prstGeom prst="rect">
            <a:avLst/>
          </a:prstGeom>
          <a:noFill/>
        </p:spPr>
      </p:pic>
    </p:spTree>
  </p:cSld>
  <p:clrMapOvr>
    <a:masterClrMapping/>
  </p:clrMapOvr>
  <p:transition spd="med">
    <p:wheel spokes="8"/>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0" y="1"/>
            <a:ext cx="11732456" cy="914400"/>
          </a:xfrm>
        </p:spPr>
        <p:txBody>
          <a:bodyPr/>
          <a:lstStyle/>
          <a:p>
            <a:r>
              <a:rPr lang="ru-RU" sz="2800" b="1" dirty="0" smtClean="0">
                <a:solidFill>
                  <a:schemeClr val="accent2">
                    <a:lumMod val="50000"/>
                  </a:schemeClr>
                </a:solidFill>
                <a:latin typeface="Times New Roman" pitchFamily="18" charset="0"/>
                <a:cs typeface="Times New Roman" pitchFamily="18" charset="0"/>
              </a:rPr>
              <a:t>Выступление агитбригады ЮПИДД</a:t>
            </a:r>
            <a:endParaRPr lang="ru-RU" sz="2800" b="1" dirty="0">
              <a:solidFill>
                <a:schemeClr val="accent2">
                  <a:lumMod val="50000"/>
                </a:schemeClr>
              </a:solidFill>
              <a:latin typeface="Times New Roman" pitchFamily="18" charset="0"/>
              <a:cs typeface="Times New Roman" pitchFamily="18" charset="0"/>
            </a:endParaRPr>
          </a:p>
        </p:txBody>
      </p:sp>
      <p:pic>
        <p:nvPicPr>
          <p:cNvPr id="2050" name="Picture 2" descr="C:\Users\1\Desktop\IMG-20211028-WA0037.jpg"/>
          <p:cNvPicPr>
            <a:picLocks noChangeAspect="1" noChangeArrowheads="1"/>
          </p:cNvPicPr>
          <p:nvPr/>
        </p:nvPicPr>
        <p:blipFill>
          <a:blip r:embed="rId2" cstate="print"/>
          <a:srcRect/>
          <a:stretch>
            <a:fillRect/>
          </a:stretch>
        </p:blipFill>
        <p:spPr bwMode="auto">
          <a:xfrm>
            <a:off x="689874" y="725626"/>
            <a:ext cx="5293483" cy="3746982"/>
          </a:xfrm>
          <a:prstGeom prst="rect">
            <a:avLst/>
          </a:prstGeom>
          <a:noFill/>
        </p:spPr>
      </p:pic>
      <p:pic>
        <p:nvPicPr>
          <p:cNvPr id="2051" name="Picture 3" descr="C:\Users\1\Desktop\IMG-20211028-WA0044.jpg"/>
          <p:cNvPicPr>
            <a:picLocks noChangeAspect="1" noChangeArrowheads="1"/>
          </p:cNvPicPr>
          <p:nvPr/>
        </p:nvPicPr>
        <p:blipFill>
          <a:blip r:embed="rId3" cstate="print"/>
          <a:srcRect/>
          <a:stretch>
            <a:fillRect/>
          </a:stretch>
        </p:blipFill>
        <p:spPr bwMode="auto">
          <a:xfrm>
            <a:off x="6420678" y="734944"/>
            <a:ext cx="5135218" cy="3692886"/>
          </a:xfrm>
          <a:prstGeom prst="rect">
            <a:avLst/>
          </a:prstGeom>
          <a:noFill/>
        </p:spPr>
      </p:pic>
      <p:pic>
        <p:nvPicPr>
          <p:cNvPr id="2" name="Picture 2" descr="C:\Users\1\Desktop\IMG-20211028-WA0038.jpg"/>
          <p:cNvPicPr>
            <a:picLocks noChangeAspect="1" noChangeArrowheads="1"/>
          </p:cNvPicPr>
          <p:nvPr/>
        </p:nvPicPr>
        <p:blipFill>
          <a:blip r:embed="rId4" cstate="print"/>
          <a:srcRect/>
          <a:stretch>
            <a:fillRect/>
          </a:stretch>
        </p:blipFill>
        <p:spPr bwMode="auto">
          <a:xfrm>
            <a:off x="3750573" y="3270129"/>
            <a:ext cx="4956106" cy="3210184"/>
          </a:xfrm>
          <a:prstGeom prst="rect">
            <a:avLst/>
          </a:prstGeom>
          <a:noFill/>
        </p:spPr>
      </p:pic>
    </p:spTree>
    <p:extLst>
      <p:ext uri="{BB962C8B-B14F-4D97-AF65-F5344CB8AC3E}">
        <p14:creationId xmlns="" xmlns:p14="http://schemas.microsoft.com/office/powerpoint/2010/main" val="4031846458"/>
      </p:ext>
    </p:extLst>
  </p:cSld>
  <p:clrMapOvr>
    <a:masterClrMapping/>
  </p:clrMapOvr>
  <p:transition spd="med">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354" y="168812"/>
            <a:ext cx="11633981" cy="1195754"/>
          </a:xfrm>
        </p:spPr>
        <p:txBody>
          <a:bodyPr/>
          <a:lstStyle/>
          <a:p>
            <a:r>
              <a:rPr lang="ru-RU" sz="2800" b="1" dirty="0" smtClean="0">
                <a:solidFill>
                  <a:schemeClr val="accent2"/>
                </a:solidFill>
                <a:latin typeface="Times New Roman" pitchFamily="18" charset="0"/>
                <a:cs typeface="Times New Roman" pitchFamily="18" charset="0"/>
              </a:rPr>
              <a:t>Риски и ограничения</a:t>
            </a:r>
            <a:endParaRPr lang="ru-RU" sz="2800" b="1" dirty="0">
              <a:solidFill>
                <a:schemeClr val="accent2"/>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1600201"/>
            <a:ext cx="10728959" cy="1941021"/>
          </a:xfrm>
        </p:spPr>
        <p:txBody>
          <a:bodyPr/>
          <a:lstStyle/>
          <a:p>
            <a:r>
              <a:rPr lang="ru-RU" sz="2400" dirty="0" smtClean="0">
                <a:latin typeface="Times New Roman" pitchFamily="18" charset="0"/>
                <a:cs typeface="Times New Roman" pitchFamily="18" charset="0"/>
              </a:rPr>
              <a:t>Чем раньше дети научаться культуре поведения на дорогах и улицах, тем меньше будет  происшествий на проезжей части улиц. Ребенок - новый участник дорожного движения, дисциплинированный пешеход, культурный пассажир.</a:t>
            </a:r>
          </a:p>
          <a:p>
            <a:r>
              <a:rPr lang="ru-RU" sz="2400" dirty="0" smtClean="0">
                <a:latin typeface="Times New Roman" pitchFamily="18" charset="0"/>
                <a:cs typeface="Times New Roman" pitchFamily="18" charset="0"/>
              </a:rPr>
              <a:t>По результатам мониторинга я пришла к выводу, что в результате реализация данного проекта у детей сформировались необходимые представления и навыки безопасного поведения на улицах и дорогах.</a:t>
            </a:r>
          </a:p>
          <a:p>
            <a:r>
              <a:rPr lang="ru-RU" sz="2400" dirty="0" smtClean="0">
                <a:latin typeface="Times New Roman" pitchFamily="18" charset="0"/>
                <a:cs typeface="Times New Roman" pitchFamily="18" charset="0"/>
              </a:rPr>
              <a:t>Разработанный долгосрочный план работы с детьми подготовительной группы и их родителями в рамках закрепления знаний детей ПДД успешно выполняется, поставленные цели достигаются</a:t>
            </a:r>
            <a:endParaRPr lang="ru-RU" dirty="0"/>
          </a:p>
        </p:txBody>
      </p:sp>
    </p:spTree>
    <p:extLst>
      <p:ext uri="{BB962C8B-B14F-4D97-AF65-F5344CB8AC3E}">
        <p14:creationId xmlns="" xmlns:p14="http://schemas.microsoft.com/office/powerpoint/2010/main" val="1569874930"/>
      </p:ext>
    </p:extLst>
  </p:cSld>
  <p:clrMapOvr>
    <a:masterClrMapping/>
  </p:clrMapOvr>
  <p:transition spd="med">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solidFill>
                  <a:schemeClr val="accent2"/>
                </a:solidFill>
                <a:latin typeface="Times New Roman" pitchFamily="18" charset="0"/>
                <a:cs typeface="Times New Roman" pitchFamily="18" charset="0"/>
              </a:rPr>
              <a:t>Результат проекта</a:t>
            </a:r>
            <a:endParaRPr lang="ru-RU" sz="28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a:xfrm>
            <a:off x="609600" y="1280161"/>
            <a:ext cx="10964333" cy="4839654"/>
          </a:xfrm>
        </p:spPr>
        <p:txBody>
          <a:bodyPr/>
          <a:lstStyle/>
          <a:p>
            <a:r>
              <a:rPr lang="ru-RU" sz="2000" dirty="0" smtClean="0">
                <a:latin typeface="Times New Roman" pitchFamily="18" charset="0"/>
                <a:cs typeface="Times New Roman" pitchFamily="18" charset="0"/>
              </a:rPr>
              <a:t>Образовательный:</a:t>
            </a:r>
          </a:p>
          <a:p>
            <a:r>
              <a:rPr lang="ru-RU" sz="2000" dirty="0" smtClean="0">
                <a:latin typeface="Times New Roman" pitchFamily="18" charset="0"/>
                <a:cs typeface="Times New Roman" pitchFamily="18" charset="0"/>
              </a:rPr>
              <a:t>• Овладение базовыми правилами поведения на дороге,</a:t>
            </a:r>
          </a:p>
          <a:p>
            <a:r>
              <a:rPr lang="ru-RU" sz="2000" dirty="0" smtClean="0">
                <a:latin typeface="Times New Roman" pitchFamily="18" charset="0"/>
                <a:cs typeface="Times New Roman" pitchFamily="18" charset="0"/>
              </a:rPr>
              <a:t>• Анализ готовности решать </a:t>
            </a:r>
            <a:r>
              <a:rPr lang="ru-RU" sz="2000" dirty="0" err="1" smtClean="0">
                <a:latin typeface="Times New Roman" pitchFamily="18" charset="0"/>
                <a:cs typeface="Times New Roman" pitchFamily="18" charset="0"/>
              </a:rPr>
              <a:t>дорожно</a:t>
            </a:r>
            <a:r>
              <a:rPr lang="ru-RU" sz="2000" dirty="0" smtClean="0">
                <a:latin typeface="Times New Roman" pitchFamily="18" charset="0"/>
                <a:cs typeface="Times New Roman" pitchFamily="18" charset="0"/>
              </a:rPr>
              <a:t> – транспортные ситуации,</a:t>
            </a:r>
          </a:p>
          <a:p>
            <a:r>
              <a:rPr lang="ru-RU" sz="2000" dirty="0" smtClean="0">
                <a:latin typeface="Times New Roman" pitchFamily="18" charset="0"/>
                <a:cs typeface="Times New Roman" pitchFamily="18" charset="0"/>
              </a:rPr>
              <a:t>• Формирование у детей самостоятельности и ответственности в действиях на дорогах,</a:t>
            </a:r>
          </a:p>
          <a:p>
            <a:r>
              <a:rPr lang="ru-RU" sz="2000" dirty="0" smtClean="0">
                <a:latin typeface="Times New Roman" pitchFamily="18" charset="0"/>
                <a:cs typeface="Times New Roman" pitchFamily="18" charset="0"/>
              </a:rPr>
              <a:t>• Формирование устойчивого познавательного процесса,</a:t>
            </a:r>
          </a:p>
          <a:p>
            <a:r>
              <a:rPr lang="ru-RU" sz="2000" dirty="0" smtClean="0">
                <a:latin typeface="Times New Roman" pitchFamily="18" charset="0"/>
                <a:cs typeface="Times New Roman" pitchFamily="18" charset="0"/>
              </a:rPr>
              <a:t>• Развитие творческих способностей.</a:t>
            </a:r>
          </a:p>
          <a:p>
            <a:r>
              <a:rPr lang="ru-RU" sz="2000" dirty="0" smtClean="0">
                <a:latin typeface="Times New Roman" pitchFamily="18" charset="0"/>
                <a:cs typeface="Times New Roman" pitchFamily="18" charset="0"/>
              </a:rPr>
              <a:t>Воспитательный:</a:t>
            </a:r>
          </a:p>
          <a:p>
            <a:r>
              <a:rPr lang="ru-RU" sz="2000" dirty="0" smtClean="0">
                <a:latin typeface="Times New Roman" pitchFamily="18" charset="0"/>
                <a:cs typeface="Times New Roman" pitchFamily="18" charset="0"/>
              </a:rPr>
              <a:t>• Формирование культуры поведения в процессе общения с дорогой,</a:t>
            </a:r>
          </a:p>
          <a:p>
            <a:r>
              <a:rPr lang="ru-RU" sz="2000" dirty="0" smtClean="0">
                <a:latin typeface="Times New Roman" pitchFamily="18" charset="0"/>
                <a:cs typeface="Times New Roman" pitchFamily="18" charset="0"/>
              </a:rPr>
              <a:t>• Привитие устойчивых навыков безопасного поведения в любой дорожной ситуации.</a:t>
            </a:r>
          </a:p>
          <a:p>
            <a:r>
              <a:rPr lang="ru-RU" sz="2000" dirty="0" smtClean="0">
                <a:latin typeface="Times New Roman" pitchFamily="18" charset="0"/>
                <a:cs typeface="Times New Roman" pitchFamily="18" charset="0"/>
              </a:rPr>
              <a:t>Социальный:</a:t>
            </a:r>
          </a:p>
          <a:p>
            <a:r>
              <a:rPr lang="ru-RU" sz="2000" dirty="0" smtClean="0">
                <a:latin typeface="Times New Roman" pitchFamily="18" charset="0"/>
                <a:cs typeface="Times New Roman" pitchFamily="18" charset="0"/>
              </a:rPr>
              <a:t>• Формирование сознательного отношения к своим и чужим поступкам,</a:t>
            </a:r>
          </a:p>
          <a:p>
            <a:r>
              <a:rPr lang="ru-RU" sz="2000" dirty="0" smtClean="0">
                <a:latin typeface="Times New Roman" pitchFamily="18" charset="0"/>
                <a:cs typeface="Times New Roman" pitchFamily="18" charset="0"/>
              </a:rPr>
              <a:t>• Развитие отрицательного отношения к нарушениям правил дорожного движения.</a:t>
            </a:r>
            <a:endParaRPr lang="ru-RU" sz="2000" dirty="0">
              <a:latin typeface="Times New Roman" pitchFamily="18" charset="0"/>
              <a:cs typeface="Times New Roman" pitchFamily="18" charset="0"/>
            </a:endParaRPr>
          </a:p>
        </p:txBody>
      </p:sp>
    </p:spTree>
  </p:cSld>
  <p:clrMapOvr>
    <a:masterClrMapping/>
  </p:clrMapOvr>
  <p:transition spd="med">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281354" y="38186"/>
            <a:ext cx="11633981" cy="1195754"/>
          </a:xfrm>
          <a:prstGeom prst="rect">
            <a:avLst/>
          </a:prstGeom>
        </p:spPr>
        <p:txBody>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44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6" name="Прямоугольник 5"/>
          <p:cNvSpPr/>
          <p:nvPr/>
        </p:nvSpPr>
        <p:spPr>
          <a:xfrm>
            <a:off x="1014153" y="323613"/>
            <a:ext cx="9775767" cy="954107"/>
          </a:xfrm>
          <a:prstGeom prst="rect">
            <a:avLst/>
          </a:prstGeom>
        </p:spPr>
        <p:txBody>
          <a:bodyPr wrap="square">
            <a:spAutoFit/>
          </a:bodyPr>
          <a:lstStyle/>
          <a:p>
            <a:pPr algn="ctr"/>
            <a:r>
              <a:rPr lang="ru-RU" sz="2800" b="1" dirty="0" smtClean="0">
                <a:solidFill>
                  <a:schemeClr val="accent2"/>
                </a:solidFill>
                <a:latin typeface="Times New Roman" pitchFamily="18" charset="0"/>
                <a:cs typeface="Times New Roman" pitchFamily="18" charset="0"/>
              </a:rPr>
              <a:t>Учебные предметы, программы, и профили, включенные в </a:t>
            </a:r>
            <a:r>
              <a:rPr lang="ru-RU" sz="2800" b="1" dirty="0" err="1" smtClean="0">
                <a:solidFill>
                  <a:schemeClr val="accent2"/>
                </a:solidFill>
                <a:latin typeface="Times New Roman" pitchFamily="18" charset="0"/>
                <a:cs typeface="Times New Roman" pitchFamily="18" charset="0"/>
              </a:rPr>
              <a:t>межпредметный</a:t>
            </a:r>
            <a:r>
              <a:rPr lang="ru-RU" sz="2800" b="1" dirty="0" smtClean="0">
                <a:solidFill>
                  <a:schemeClr val="accent2"/>
                </a:solidFill>
                <a:latin typeface="Times New Roman" pitchFamily="18" charset="0"/>
                <a:cs typeface="Times New Roman" pitchFamily="18" charset="0"/>
              </a:rPr>
              <a:t> проект</a:t>
            </a:r>
            <a:endParaRPr lang="ru-RU" sz="2800" b="1" dirty="0">
              <a:solidFill>
                <a:schemeClr val="accent2"/>
              </a:solidFill>
              <a:latin typeface="Times New Roman" pitchFamily="18" charset="0"/>
              <a:cs typeface="Times New Roman" pitchFamily="18" charset="0"/>
            </a:endParaRPr>
          </a:p>
        </p:txBody>
      </p:sp>
      <p:sp>
        <p:nvSpPr>
          <p:cNvPr id="8" name="Прямоугольник 7"/>
          <p:cNvSpPr/>
          <p:nvPr/>
        </p:nvSpPr>
        <p:spPr>
          <a:xfrm>
            <a:off x="698269" y="1463040"/>
            <a:ext cx="10873047" cy="4955203"/>
          </a:xfrm>
          <a:prstGeom prst="rect">
            <a:avLst/>
          </a:prstGeom>
        </p:spPr>
        <p:txBody>
          <a:bodyPr wrap="square">
            <a:spAutoFit/>
          </a:bodyPr>
          <a:lstStyle/>
          <a:p>
            <a:pPr lvl="0" indent="449263" fontAlgn="base">
              <a:spcBef>
                <a:spcPct val="0"/>
              </a:spcBef>
              <a:spcAft>
                <a:spcPct val="0"/>
              </a:spcAft>
            </a:pPr>
            <a:r>
              <a:rPr lang="ru-RU" sz="2400" b="1" dirty="0" smtClean="0">
                <a:latin typeface="Times New Roman" pitchFamily="18" charset="0"/>
                <a:ea typeface="Times New Roman" pitchFamily="18" charset="0"/>
                <a:cs typeface="Times New Roman" pitchFamily="18" charset="0"/>
              </a:rPr>
              <a:t>Интеграция образовательных областей:</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При реализации проекта осуществляется интеграция образовательных областей: социально-коммуникативное развитие, познавательное развитие, речевое развитие, художественно-эстетическое развитие, физическое развитие.</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b="1" dirty="0" smtClean="0">
                <a:latin typeface="Times New Roman" pitchFamily="18" charset="0"/>
                <a:ea typeface="Times New Roman" pitchFamily="18" charset="0"/>
                <a:cs typeface="Times New Roman" pitchFamily="18" charset="0"/>
              </a:rPr>
              <a:t>Формы работы:</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 Занятия познавательного цикла.</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Совместная деятельность педагога и ребенка.</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Самостоятельная деятельность ребенка.</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Наблюдение, беседы.</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•Продуктивная деятельность детей (рисование, аппликация, конструктивная деятельность, лепка.</a:t>
            </a:r>
          </a:p>
          <a:p>
            <a:pPr lvl="0" indent="449263" eaLnBrk="0" fontAlgn="base" hangingPunct="0">
              <a:spcBef>
                <a:spcPct val="0"/>
              </a:spcBef>
              <a:spcAft>
                <a:spcPct val="0"/>
              </a:spcAft>
            </a:pPr>
            <a:r>
              <a:rPr lang="ru-RU" sz="2800" dirty="0" smtClean="0">
                <a:latin typeface="Times New Roman" pitchFamily="18" charset="0"/>
                <a:ea typeface="Times New Roman" pitchFamily="18" charset="0"/>
                <a:cs typeface="Times New Roman" pitchFamily="18" charset="0"/>
              </a:rPr>
              <a:t>• </a:t>
            </a:r>
            <a:r>
              <a:rPr lang="ru-RU" sz="2400" dirty="0" smtClean="0">
                <a:latin typeface="Times New Roman" pitchFamily="18" charset="0"/>
                <a:ea typeface="Times New Roman" pitchFamily="18" charset="0"/>
                <a:cs typeface="Times New Roman" pitchFamily="18" charset="0"/>
              </a:rPr>
              <a:t>Игровая деятельность (которая включает в себя дидактические игры, игры со строительным материалом, сюжетно – ролевые игры, подвижные игры).</a:t>
            </a:r>
            <a:r>
              <a:rPr lang="ru-RU" sz="2400" dirty="0" smtClean="0">
                <a:latin typeface="Times New Roman" pitchFamily="18" charset="0"/>
                <a:cs typeface="Times New Roman" pitchFamily="18" charset="0"/>
              </a:rPr>
              <a:t> </a:t>
            </a:r>
          </a:p>
        </p:txBody>
      </p:sp>
    </p:spTree>
    <p:extLst>
      <p:ext uri="{BB962C8B-B14F-4D97-AF65-F5344CB8AC3E}">
        <p14:creationId xmlns="" xmlns:p14="http://schemas.microsoft.com/office/powerpoint/2010/main" val="861700701"/>
      </p:ext>
    </p:extLst>
  </p:cSld>
  <p:clrMapOvr>
    <a:masterClrMapping/>
  </p:clrMapOvr>
  <p:transition spd="med">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667" y="1707020"/>
            <a:ext cx="10964333" cy="2414814"/>
          </a:xfrm>
        </p:spPr>
        <p:txBody>
          <a:bodyPr/>
          <a:lstStyle/>
          <a:p>
            <a:pPr algn="ctr">
              <a:defRPr/>
            </a:pPr>
            <a:r>
              <a:rPr lang="ru-RU" sz="6600" b="1" dirty="0" smtClean="0">
                <a:solidFill>
                  <a:srgbClr val="006600"/>
                </a:solidFill>
                <a:latin typeface="Times New Roman" panose="02020603050405020304" pitchFamily="18" charset="0"/>
                <a:cs typeface="Times New Roman" panose="02020603050405020304" pitchFamily="18" charset="0"/>
              </a:rPr>
              <a:t>Спасибо за внимание!</a:t>
            </a:r>
          </a:p>
          <a:p>
            <a:pPr algn="ctr">
              <a:defRPr/>
            </a:pPr>
            <a:r>
              <a:rPr lang="ru-RU" sz="6600" b="1" dirty="0" smtClean="0">
                <a:solidFill>
                  <a:srgbClr val="C00000"/>
                </a:solidFill>
                <a:latin typeface="Times New Roman" panose="02020603050405020304" pitchFamily="18" charset="0"/>
                <a:cs typeface="Times New Roman" panose="02020603050405020304" pitchFamily="18" charset="0"/>
              </a:rPr>
              <a:t>Будьте здоровы!</a:t>
            </a:r>
          </a:p>
          <a:p>
            <a:endParaRPr lang="ru-RU" dirty="0"/>
          </a:p>
        </p:txBody>
      </p:sp>
    </p:spTree>
    <p:extLst>
      <p:ext uri="{BB962C8B-B14F-4D97-AF65-F5344CB8AC3E}">
        <p14:creationId xmlns="" xmlns:p14="http://schemas.microsoft.com/office/powerpoint/2010/main" val="3208785371"/>
      </p:ext>
    </p:extLst>
  </p:cSld>
  <p:clrMapOvr>
    <a:masterClrMapping/>
  </p:clrMapOvr>
  <p:transition spd="med">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2015" y="1707019"/>
            <a:ext cx="11055985" cy="3796005"/>
          </a:xfrm>
        </p:spPr>
        <p:txBody>
          <a:bodyPr/>
          <a:lstStyle/>
          <a:p>
            <a:r>
              <a:rPr lang="ru-RU" sz="2400" dirty="0" smtClean="0">
                <a:latin typeface="Times New Roman" pitchFamily="18" charset="0"/>
                <a:cs typeface="Times New Roman" pitchFamily="18" charset="0"/>
              </a:rPr>
              <a:t>Проект, посвящен актуальной проблеме: воспитанию у детей дошкольного возраста навыков безопасного поведения на улицах города и соблюдение правил дорожного движения.</a:t>
            </a:r>
          </a:p>
          <a:p>
            <a:r>
              <a:rPr lang="ru-RU" sz="2400" dirty="0" smtClean="0">
                <a:latin typeface="Times New Roman" pitchFamily="18" charset="0"/>
                <a:cs typeface="Times New Roman" pitchFamily="18" charset="0"/>
              </a:rPr>
              <a:t> Данный проект представляет собой систему работы по ознакомлению детей старшего дошкольного возраста с правилами дорожного движения.</a:t>
            </a:r>
          </a:p>
          <a:p>
            <a:r>
              <a:rPr lang="ru-RU" sz="2400" dirty="0" smtClean="0">
                <a:latin typeface="Times New Roman" pitchFamily="18" charset="0"/>
                <a:cs typeface="Times New Roman" pitchFamily="18" charset="0"/>
              </a:rPr>
              <a:t>Знание с соблюдения ПДД помогает снизить процент </a:t>
            </a:r>
            <a:r>
              <a:rPr lang="ru-RU" sz="2400" dirty="0" err="1" smtClean="0">
                <a:latin typeface="Times New Roman" pitchFamily="18" charset="0"/>
                <a:cs typeface="Times New Roman" pitchFamily="18" charset="0"/>
              </a:rPr>
              <a:t>дорожно</a:t>
            </a:r>
            <a:r>
              <a:rPr lang="ru-RU" sz="2400" dirty="0" smtClean="0">
                <a:latin typeface="Times New Roman" pitchFamily="18" charset="0"/>
                <a:cs typeface="Times New Roman" pitchFamily="18" charset="0"/>
              </a:rPr>
              <a:t> – транспортных происшествий. Формирование дисциплинированности, организованности надо начинать ещё в раннем детстве, когда усвоенные правила в дальнейшем становятся нормой поведения.</a:t>
            </a:r>
          </a:p>
          <a:p>
            <a:endParaRPr lang="ru-RU" dirty="0"/>
          </a:p>
        </p:txBody>
      </p:sp>
    </p:spTree>
    <p:extLst>
      <p:ext uri="{BB962C8B-B14F-4D97-AF65-F5344CB8AC3E}">
        <p14:creationId xmlns="" xmlns:p14="http://schemas.microsoft.com/office/powerpoint/2010/main" val="3208785371"/>
      </p:ext>
    </p:extLst>
  </p:cSld>
  <p:clrMapOvr>
    <a:masterClrMapping/>
  </p:clrMapOvr>
  <p:transition spd="med">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667" y="931025"/>
            <a:ext cx="10964333" cy="3190809"/>
          </a:xfrm>
        </p:spPr>
        <p:txBody>
          <a:bodyPr/>
          <a:lstStyle/>
          <a:p>
            <a:r>
              <a:rPr lang="ru-RU" sz="1400" b="1" i="1" dirty="0" smtClean="0">
                <a:latin typeface="Times New Roman" pitchFamily="18" charset="0"/>
                <a:cs typeface="Times New Roman" pitchFamily="18" charset="0"/>
              </a:rPr>
              <a:t>Дети:</a:t>
            </a:r>
            <a:r>
              <a:rPr lang="ru-RU" sz="1400" dirty="0" smtClean="0">
                <a:latin typeface="Times New Roman" pitchFamily="18" charset="0"/>
                <a:cs typeface="Times New Roman" pitchFamily="18" charset="0"/>
              </a:rPr>
              <a:t> </a:t>
            </a:r>
          </a:p>
          <a:p>
            <a:r>
              <a:rPr lang="ru-RU" sz="1400" dirty="0" smtClean="0">
                <a:latin typeface="Times New Roman" pitchFamily="18" charset="0"/>
                <a:cs typeface="Times New Roman" pitchFamily="18" charset="0"/>
              </a:rPr>
              <a:t>к окончанию проекта ребёнок должен:</a:t>
            </a:r>
          </a:p>
          <a:p>
            <a:r>
              <a:rPr lang="ru-RU" sz="1400" dirty="0" smtClean="0">
                <a:latin typeface="Times New Roman" pitchFamily="18" charset="0"/>
                <a:cs typeface="Times New Roman" pitchFamily="18" charset="0"/>
              </a:rPr>
              <a:t>- знать алгоритм перехода дороги «остановись – посмотри – перейди»;</a:t>
            </a:r>
          </a:p>
          <a:p>
            <a:r>
              <a:rPr lang="ru-RU" sz="1400" dirty="0" smtClean="0">
                <a:latin typeface="Times New Roman" pitchFamily="18" charset="0"/>
                <a:cs typeface="Times New Roman" pitchFamily="18" charset="0"/>
              </a:rPr>
              <a:t>- уметь выбрать способ перехода проезжей части дороги, различать пешеходные переходы (наземный, надземный, подземный, регулируемый, нерегулируемый) и средства регулирования дорожного движения (светофор, регулировщик), а так же дорожные знаки;</a:t>
            </a:r>
          </a:p>
          <a:p>
            <a:r>
              <a:rPr lang="ru-RU" sz="1400" dirty="0" smtClean="0">
                <a:latin typeface="Times New Roman" pitchFamily="18" charset="0"/>
                <a:cs typeface="Times New Roman" pitchFamily="18" charset="0"/>
              </a:rPr>
              <a:t>- знать правила перехода проезжей части по регулируемому и нерегулируемому пешеходным переходам,  сформированные знания о дорожных знаках;</a:t>
            </a:r>
          </a:p>
          <a:p>
            <a:r>
              <a:rPr lang="ru-RU" sz="1400" dirty="0" smtClean="0">
                <a:latin typeface="Times New Roman" pitchFamily="18" charset="0"/>
                <a:cs typeface="Times New Roman" pitchFamily="18" charset="0"/>
              </a:rPr>
              <a:t>- соблюдать правила культурного поведения на улице и в транспорте,</a:t>
            </a:r>
          </a:p>
          <a:p>
            <a:r>
              <a:rPr lang="ru-RU" sz="1400" dirty="0" smtClean="0">
                <a:latin typeface="Times New Roman" pitchFamily="18" charset="0"/>
                <a:cs typeface="Times New Roman" pitchFamily="18" charset="0"/>
              </a:rPr>
              <a:t>умение предвидеть возможную опасность, правильно реагировать на нее и выполнять действия в зависимости от ситуации.</a:t>
            </a:r>
          </a:p>
          <a:p>
            <a:r>
              <a:rPr lang="ru-RU" sz="1400" b="1" i="1" dirty="0" smtClean="0">
                <a:latin typeface="Times New Roman" pitchFamily="18" charset="0"/>
                <a:cs typeface="Times New Roman" pitchFamily="18" charset="0"/>
              </a:rPr>
              <a:t>Родители:</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 тесное сотрудничество с педагогами;</a:t>
            </a:r>
          </a:p>
          <a:p>
            <a:r>
              <a:rPr lang="ru-RU" sz="1400" dirty="0" smtClean="0">
                <a:latin typeface="Times New Roman" pitchFamily="18" charset="0"/>
                <a:cs typeface="Times New Roman" pitchFamily="18" charset="0"/>
              </a:rPr>
              <a:t>- расширение педагогической грамотности родителей по вопросам безопасного поведения детей на дорогах.</a:t>
            </a:r>
          </a:p>
          <a:p>
            <a:r>
              <a:rPr lang="ru-RU" sz="1400" b="1" i="1" dirty="0" smtClean="0">
                <a:latin typeface="Times New Roman" pitchFamily="18" charset="0"/>
                <a:cs typeface="Times New Roman" pitchFamily="18" charset="0"/>
              </a:rPr>
              <a:t>Педагог:</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 повышение знаний по безопасности;</a:t>
            </a:r>
          </a:p>
          <a:p>
            <a:r>
              <a:rPr lang="ru-RU" sz="1400" dirty="0" smtClean="0">
                <a:latin typeface="Times New Roman" pitchFamily="18" charset="0"/>
                <a:cs typeface="Times New Roman" pitchFamily="18" charset="0"/>
              </a:rPr>
              <a:t>- взаимосвязь с родителями по созданию совместных проектов.</a:t>
            </a:r>
          </a:p>
          <a:p>
            <a:r>
              <a:rPr lang="ru-RU" sz="1400" dirty="0" smtClean="0">
                <a:latin typeface="Times New Roman" pitchFamily="18" charset="0"/>
                <a:cs typeface="Times New Roman" pitchFamily="18" charset="0"/>
              </a:rPr>
              <a:t>Условия реализации проекта:</a:t>
            </a:r>
          </a:p>
          <a:p>
            <a:pPr lvl="0"/>
            <a:r>
              <a:rPr lang="ru-RU" sz="1400" dirty="0" smtClean="0">
                <a:latin typeface="Times New Roman" pitchFamily="18" charset="0"/>
                <a:cs typeface="Times New Roman" pitchFamily="18" charset="0"/>
              </a:rPr>
              <a:t>Заинтересованность детей и родителей;</a:t>
            </a:r>
          </a:p>
          <a:p>
            <a:pPr lvl="0"/>
            <a:r>
              <a:rPr lang="ru-RU" sz="1400" dirty="0" smtClean="0">
                <a:latin typeface="Times New Roman" pitchFamily="18" charset="0"/>
                <a:cs typeface="Times New Roman" pitchFamily="18" charset="0"/>
              </a:rPr>
              <a:t>регулярность и систематичность работы;</a:t>
            </a:r>
          </a:p>
          <a:p>
            <a:r>
              <a:rPr lang="ru-RU" sz="1400" dirty="0" smtClean="0">
                <a:latin typeface="Times New Roman" pitchFamily="18" charset="0"/>
                <a:cs typeface="Times New Roman" pitchFamily="18" charset="0"/>
              </a:rPr>
              <a:t>осуществление через все виды детской деятельности.</a:t>
            </a:r>
            <a:endParaRPr lang="ru-RU" sz="1400" dirty="0">
              <a:latin typeface="Times New Roman" pitchFamily="18" charset="0"/>
              <a:cs typeface="Times New Roman" pitchFamily="18" charset="0"/>
            </a:endParaRPr>
          </a:p>
        </p:txBody>
      </p:sp>
      <p:sp>
        <p:nvSpPr>
          <p:cNvPr id="4" name="Прямоугольник 3"/>
          <p:cNvSpPr/>
          <p:nvPr/>
        </p:nvSpPr>
        <p:spPr>
          <a:xfrm>
            <a:off x="1130531" y="232756"/>
            <a:ext cx="9925396" cy="523220"/>
          </a:xfrm>
          <a:prstGeom prst="rect">
            <a:avLst/>
          </a:prstGeom>
        </p:spPr>
        <p:txBody>
          <a:bodyPr wrap="square">
            <a:spAutoFit/>
          </a:bodyPr>
          <a:lstStyle/>
          <a:p>
            <a:pPr algn="ctr"/>
            <a:r>
              <a:rPr lang="ru-RU" sz="2800" b="1" dirty="0" smtClean="0">
                <a:solidFill>
                  <a:schemeClr val="accent2"/>
                </a:solidFill>
                <a:latin typeface="Times New Roman" pitchFamily="18" charset="0"/>
                <a:cs typeface="Times New Roman" pitchFamily="18" charset="0"/>
              </a:rPr>
              <a:t>Планируемые результаты </a:t>
            </a:r>
            <a:r>
              <a:rPr lang="ru-RU" sz="2800" b="1" dirty="0" err="1" smtClean="0">
                <a:solidFill>
                  <a:schemeClr val="accent2"/>
                </a:solidFill>
                <a:latin typeface="Times New Roman" pitchFamily="18" charset="0"/>
                <a:cs typeface="Times New Roman" pitchFamily="18" charset="0"/>
              </a:rPr>
              <a:t>межпредметного</a:t>
            </a:r>
            <a:r>
              <a:rPr lang="ru-RU" sz="2800" b="1" dirty="0" smtClean="0">
                <a:solidFill>
                  <a:schemeClr val="accent2"/>
                </a:solidFill>
                <a:latin typeface="Times New Roman" pitchFamily="18" charset="0"/>
                <a:cs typeface="Times New Roman" pitchFamily="18" charset="0"/>
              </a:rPr>
              <a:t> проекта</a:t>
            </a:r>
            <a:endParaRPr lang="ru-RU" sz="2800" b="1" dirty="0">
              <a:solidFill>
                <a:schemeClr val="accent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208785371"/>
      </p:ext>
    </p:extLst>
  </p:cSld>
  <p:clrMapOvr>
    <a:masterClrMapping/>
  </p:clrMapOvr>
  <p:transition spd="med">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noChangeArrowheads="1"/>
          </p:cNvSpPr>
          <p:nvPr/>
        </p:nvSpPr>
        <p:spPr bwMode="auto">
          <a:xfrm>
            <a:off x="4090100" y="302687"/>
            <a:ext cx="401180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2"/>
                </a:solidFill>
                <a:effectLst/>
                <a:latin typeface="Times New Roman" pitchFamily="18" charset="0"/>
                <a:ea typeface="Calibri" pitchFamily="34" charset="0"/>
                <a:cs typeface="Times New Roman" pitchFamily="18" charset="0"/>
              </a:rPr>
              <a:t>Этапы проекта</a:t>
            </a:r>
            <a:endParaRPr kumimoji="0" lang="ru-RU" sz="4000" b="1" i="0" u="none" strike="noStrike" cap="none" normalizeH="0" baseline="0" dirty="0" smtClean="0">
              <a:ln>
                <a:noFill/>
              </a:ln>
              <a:solidFill>
                <a:schemeClr val="accent2"/>
              </a:solidFill>
              <a:effectLst/>
              <a:latin typeface="Arial" pitchFamily="34" charset="0"/>
              <a:cs typeface="Arial" pitchFamily="34" charset="0"/>
            </a:endParaRPr>
          </a:p>
        </p:txBody>
      </p:sp>
      <p:sp>
        <p:nvSpPr>
          <p:cNvPr id="10" name="Прямоугольник 9"/>
          <p:cNvSpPr/>
          <p:nvPr/>
        </p:nvSpPr>
        <p:spPr>
          <a:xfrm>
            <a:off x="482137" y="1028343"/>
            <a:ext cx="11305309" cy="4093428"/>
          </a:xfrm>
          <a:prstGeom prst="rect">
            <a:avLst/>
          </a:prstGeom>
        </p:spPr>
        <p:txBody>
          <a:bodyPr wrap="square">
            <a:spAutoFit/>
          </a:bodyPr>
          <a:lstStyle/>
          <a:p>
            <a:pPr lvl="0" fontAlgn="base">
              <a:spcBef>
                <a:spcPct val="0"/>
              </a:spcBef>
              <a:spcAft>
                <a:spcPct val="0"/>
              </a:spcAft>
            </a:pPr>
            <a:r>
              <a:rPr lang="ru-RU" sz="2000" b="1" dirty="0" smtClean="0">
                <a:latin typeface="Times New Roman" pitchFamily="18" charset="0"/>
                <a:cs typeface="Times New Roman" pitchFamily="18" charset="0"/>
              </a:rPr>
              <a:t>Подготовительный</a:t>
            </a:r>
          </a:p>
          <a:p>
            <a:pPr lvl="0" fontAlgn="base">
              <a:spcBef>
                <a:spcPct val="0"/>
              </a:spcBef>
              <a:spcAft>
                <a:spcPct val="0"/>
              </a:spcAft>
            </a:pPr>
            <a:r>
              <a:rPr lang="ru-RU" sz="2000" i="1" dirty="0" smtClean="0">
                <a:solidFill>
                  <a:srgbClr val="000000"/>
                </a:solidFill>
                <a:latin typeface="Times New Roman" pitchFamily="18" charset="0"/>
                <a:ea typeface="Times New Roman" pitchFamily="18" charset="0"/>
                <a:cs typeface="Times New Roman" pitchFamily="18" charset="0"/>
              </a:rPr>
              <a:t>1. Организация предметно-развивающей среды: </a:t>
            </a:r>
            <a:r>
              <a:rPr lang="ru-RU" sz="2000" dirty="0" smtClean="0">
                <a:solidFill>
                  <a:srgbClr val="000000"/>
                </a:solidFill>
                <a:latin typeface="Times New Roman" pitchFamily="18" charset="0"/>
                <a:ea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Определение цели и задач проекта.</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Разработка перспективного плана работы с детьми.</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Разработка конспектов занятий с детьми по ПДД.</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Организация развивающей среды в группе - оформление уголка безопасности. (В группе был расширен и обогащен новыми материалами уголок ПДД. В прямом доступе для детей находились все материалы для самостоятельной и совместной работы. В родительском уголке периодически менялись памятки и все возможные рекомендации.)</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Поисковая работа по подбору иллюстративного материала, интернет - ресурсов по теме проекта.</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Подборка художественной литературы по теме проекта.</a:t>
            </a:r>
            <a:endParaRPr lang="ru-RU" sz="2000" dirty="0" smtClean="0">
              <a:latin typeface="Times New Roman" pitchFamily="18" charset="0"/>
              <a:cs typeface="Times New Roman" pitchFamily="18" charset="0"/>
            </a:endParaRPr>
          </a:p>
          <a:p>
            <a:pPr lvl="0" eaLnBrk="0" fontAlgn="base" hangingPunct="0">
              <a:spcBef>
                <a:spcPct val="0"/>
              </a:spcBef>
              <a:spcAft>
                <a:spcPct val="0"/>
              </a:spcAft>
            </a:pPr>
            <a:r>
              <a:rPr lang="ru-RU" sz="2000" i="1" dirty="0" smtClean="0">
                <a:solidFill>
                  <a:srgbClr val="000000"/>
                </a:solidFill>
                <a:latin typeface="Times New Roman" pitchFamily="18" charset="0"/>
                <a:ea typeface="Times New Roman" pitchFamily="18" charset="0"/>
                <a:cs typeface="Times New Roman" pitchFamily="18" charset="0"/>
              </a:rPr>
              <a:t>2. Работа с родителями  (</a:t>
            </a:r>
            <a:r>
              <a:rPr lang="ru-RU" sz="2000" dirty="0" smtClean="0">
                <a:solidFill>
                  <a:srgbClr val="000000"/>
                </a:solidFill>
                <a:latin typeface="Times New Roman" pitchFamily="18" charset="0"/>
                <a:ea typeface="Times New Roman" pitchFamily="18" charset="0"/>
                <a:cs typeface="Times New Roman" pitchFamily="18" charset="0"/>
              </a:rPr>
              <a:t>Анкетирование родителей, оформление родительского уголка по теме проекта; консультации для родителей для повышения уровня знаний родителей поданной теме).</a:t>
            </a:r>
            <a:endParaRPr lang="ru-RU" sz="2000" dirty="0" smtClean="0">
              <a:latin typeface="Times New Roman" pitchFamily="18" charset="0"/>
              <a:cs typeface="Times New Roman" pitchFamily="18" charset="0"/>
            </a:endParaRPr>
          </a:p>
        </p:txBody>
      </p:sp>
    </p:spTree>
  </p:cSld>
  <p:clrMapOvr>
    <a:masterClrMapping/>
  </p:clrMapOvr>
  <p:transition spd="med">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99258"/>
            <a:ext cx="11388436" cy="1246909"/>
          </a:xfrm>
        </p:spPr>
        <p:txBody>
          <a:bodyPr/>
          <a:lstStyle/>
          <a:p>
            <a:pPr algn="l"/>
            <a:r>
              <a:rPr lang="ru-RU" sz="2400" b="1" dirty="0" smtClean="0">
                <a:solidFill>
                  <a:schemeClr val="tx1"/>
                </a:solidFill>
                <a:latin typeface="Times New Roman" pitchFamily="18" charset="0"/>
                <a:cs typeface="Times New Roman" pitchFamily="18" charset="0"/>
              </a:rPr>
              <a:t>         Основной</a:t>
            </a:r>
            <a:br>
              <a:rPr lang="ru-RU" sz="2400" b="1" dirty="0" smtClean="0">
                <a:solidFill>
                  <a:schemeClr val="tx1"/>
                </a:solidFill>
                <a:latin typeface="Times New Roman" pitchFamily="18" charset="0"/>
                <a:cs typeface="Times New Roman" pitchFamily="18" charset="0"/>
              </a:rPr>
            </a:br>
            <a:r>
              <a:rPr lang="ru-RU" sz="2400"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t/>
            </a:r>
            <a:br>
              <a:rPr lang="ru-RU" sz="2400"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br>
            <a:endParaRPr lang="ru-RU" sz="1400"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897775"/>
            <a:ext cx="10964333" cy="1481867"/>
          </a:xfrm>
        </p:spPr>
        <p:txBody>
          <a:bodyPr/>
          <a:lstStyle/>
          <a:p>
            <a:r>
              <a:rPr lang="ru-RU" sz="1800" b="1" dirty="0" smtClean="0">
                <a:latin typeface="Times New Roman" pitchFamily="18" charset="0"/>
                <a:cs typeface="Times New Roman" pitchFamily="18" charset="0"/>
              </a:rPr>
              <a:t>1.Организация совместной деятельности с детьми, проведение познавательных мероприятий.</a:t>
            </a:r>
            <a:endParaRPr lang="ru-RU" sz="1800" dirty="0" smtClean="0">
              <a:latin typeface="Times New Roman" pitchFamily="18" charset="0"/>
              <a:cs typeface="Times New Roman" pitchFamily="18" charset="0"/>
            </a:endParaRPr>
          </a:p>
          <a:p>
            <a:r>
              <a:rPr lang="ru-RU" sz="1800" b="1" dirty="0" smtClean="0">
                <a:latin typeface="Times New Roman" pitchFamily="18" charset="0"/>
                <a:cs typeface="Times New Roman" pitchFamily="18" charset="0"/>
              </a:rPr>
              <a:t>Речевое развитие:</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Беседы, чтение рассказов, сказок и стихов о ПДД: </a:t>
            </a:r>
          </a:p>
          <a:p>
            <a:pPr algn="just"/>
            <a:r>
              <a:rPr lang="ru-RU" sz="1800" b="1" dirty="0" smtClean="0">
                <a:latin typeface="Times New Roman" pitchFamily="18" charset="0"/>
                <a:cs typeface="Times New Roman" pitchFamily="18" charset="0"/>
              </a:rPr>
              <a:t>Социально – коммуникативное развитие:</a:t>
            </a:r>
            <a:endParaRPr lang="ru-RU" sz="1800" dirty="0" smtClean="0">
              <a:latin typeface="Times New Roman" pitchFamily="18" charset="0"/>
              <a:cs typeface="Times New Roman" pitchFamily="18" charset="0"/>
            </a:endParaRPr>
          </a:p>
          <a:p>
            <a:pPr algn="just"/>
            <a:r>
              <a:rPr lang="ru-RU" sz="1800" dirty="0" smtClean="0">
                <a:latin typeface="Times New Roman" pitchFamily="18" charset="0"/>
                <a:cs typeface="Times New Roman" pitchFamily="18" charset="0"/>
              </a:rPr>
              <a:t>Отгадывание загадок по ПДД, рассматривание сюжетных картин по ПДД, и составление по ним описательных рассказов, дидактические игры, сюжетно – ролевые игры.</a:t>
            </a:r>
          </a:p>
          <a:p>
            <a:pPr algn="just"/>
            <a:r>
              <a:rPr lang="ru-RU" sz="1800" b="1" dirty="0" smtClean="0">
                <a:latin typeface="Times New Roman" pitchFamily="18" charset="0"/>
                <a:cs typeface="Times New Roman" pitchFamily="18" charset="0"/>
              </a:rPr>
              <a:t>Художественно – эстетическое развитие.</a:t>
            </a:r>
            <a:endParaRPr lang="ru-RU" sz="1800" dirty="0" smtClean="0">
              <a:latin typeface="Times New Roman" pitchFamily="18" charset="0"/>
              <a:cs typeface="Times New Roman" pitchFamily="18" charset="0"/>
            </a:endParaRPr>
          </a:p>
          <a:p>
            <a:pPr algn="just"/>
            <a:r>
              <a:rPr lang="ru-RU" sz="1800" dirty="0" smtClean="0">
                <a:latin typeface="Times New Roman" pitchFamily="18" charset="0"/>
                <a:cs typeface="Times New Roman" pitchFamily="18" charset="0"/>
              </a:rPr>
              <a:t>Рисование: «Опасные ситуации на дороге», «Придумай новый дорожный знак», «Улицы города»; лепка: «Веселый светофор», «Постовой»; аппликация: «Дорожный знак», «Наш город», прослушивание музыкальных произведений о ПДД.</a:t>
            </a:r>
          </a:p>
          <a:p>
            <a:pPr algn="just"/>
            <a:r>
              <a:rPr lang="ru-RU" sz="1800" b="1" dirty="0" smtClean="0">
                <a:latin typeface="Times New Roman" pitchFamily="18" charset="0"/>
                <a:cs typeface="Times New Roman" pitchFamily="18" charset="0"/>
              </a:rPr>
              <a:t>Познавательное развитие:</a:t>
            </a:r>
            <a:r>
              <a:rPr lang="ru-RU" sz="1800" dirty="0" smtClean="0">
                <a:latin typeface="Times New Roman" pitchFamily="18" charset="0"/>
                <a:cs typeface="Times New Roman" pitchFamily="18" charset="0"/>
              </a:rPr>
              <a:t> </a:t>
            </a:r>
          </a:p>
          <a:p>
            <a:pPr algn="just"/>
            <a:r>
              <a:rPr lang="ru-RU" sz="1800" dirty="0" smtClean="0">
                <a:latin typeface="Times New Roman" pitchFamily="18" charset="0"/>
                <a:cs typeface="Times New Roman" pitchFamily="18" charset="0"/>
              </a:rPr>
              <a:t>Организованная образовательная деятельность:</a:t>
            </a:r>
          </a:p>
          <a:p>
            <a:pPr algn="just"/>
            <a:r>
              <a:rPr lang="ru-RU" sz="1800" dirty="0" smtClean="0">
                <a:latin typeface="Times New Roman" pitchFamily="18" charset="0"/>
                <a:cs typeface="Times New Roman" pitchFamily="18" charset="0"/>
              </a:rPr>
              <a:t> НОД: «Путешествие в страну правил дорожного движения»; «Осторожно, дорога!»; «Правила для пассажиров»; «Транспорт на улицах нашей станицы».</a:t>
            </a:r>
          </a:p>
          <a:p>
            <a:pPr algn="just"/>
            <a:r>
              <a:rPr lang="ru-RU" sz="1800" dirty="0" smtClean="0">
                <a:latin typeface="Times New Roman" pitchFamily="18" charset="0"/>
                <a:cs typeface="Times New Roman" pitchFamily="18" charset="0"/>
              </a:rPr>
              <a:t>Интеллектуальная игра «Что? Где? Когда?»?» по ПДД; игра – викторина  «Знаки на дорогах»;</a:t>
            </a:r>
          </a:p>
          <a:p>
            <a:pPr algn="just"/>
            <a:r>
              <a:rPr lang="ru-RU" sz="1800" b="1" dirty="0" smtClean="0">
                <a:latin typeface="Times New Roman" pitchFamily="18" charset="0"/>
                <a:cs typeface="Times New Roman" pitchFamily="18" charset="0"/>
              </a:rPr>
              <a:t>Физическое развитие:</a:t>
            </a:r>
            <a:endParaRPr lang="ru-RU" sz="1800" dirty="0" smtClean="0">
              <a:latin typeface="Times New Roman" pitchFamily="18" charset="0"/>
              <a:cs typeface="Times New Roman" pitchFamily="18" charset="0"/>
            </a:endParaRPr>
          </a:p>
          <a:p>
            <a:pPr algn="just"/>
            <a:r>
              <a:rPr lang="ru-RU" sz="1800" b="1"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Подвижные игры: «Цветные автомобили», «Светофор», «Перекресток», «К своим знакам» и др.«</a:t>
            </a:r>
          </a:p>
          <a:p>
            <a:endParaRPr lang="ru-RU" dirty="0"/>
          </a:p>
        </p:txBody>
      </p:sp>
    </p:spTree>
    <p:extLst>
      <p:ext uri="{BB962C8B-B14F-4D97-AF65-F5344CB8AC3E}">
        <p14:creationId xmlns="" xmlns:p14="http://schemas.microsoft.com/office/powerpoint/2010/main" val="1321987562"/>
      </p:ext>
    </p:extLst>
  </p:cSld>
  <p:clrMapOvr>
    <a:masterClrMapping/>
  </p:clrMapOvr>
  <p:transition spd="med">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863" y="351700"/>
            <a:ext cx="10964333" cy="230191"/>
          </a:xfrm>
        </p:spPr>
        <p:txBody>
          <a:bodyPr/>
          <a:lstStyle/>
          <a:p>
            <a:endParaRPr lang="ru-RU"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459971" y="864524"/>
            <a:ext cx="10964333" cy="1515118"/>
          </a:xfrm>
        </p:spPr>
        <p:txBody>
          <a:bodyPr/>
          <a:lstStyle/>
          <a:p>
            <a:pPr algn="just"/>
            <a:r>
              <a:rPr lang="ru-RU" sz="2000" b="1" i="1" dirty="0" smtClean="0">
                <a:latin typeface="Times New Roman" pitchFamily="18" charset="0"/>
                <a:cs typeface="Times New Roman" pitchFamily="18" charset="0"/>
              </a:rPr>
              <a:t>2. Работа с родителями:</a:t>
            </a:r>
            <a:r>
              <a:rPr lang="ru-RU" sz="2000" dirty="0" smtClean="0">
                <a:latin typeface="Times New Roman" pitchFamily="18" charset="0"/>
                <a:cs typeface="Times New Roman" pitchFamily="18" charset="0"/>
              </a:rPr>
              <a:t>  </a:t>
            </a:r>
          </a:p>
          <a:p>
            <a:pPr algn="just"/>
            <a:r>
              <a:rPr lang="ru-RU" sz="2000" dirty="0" smtClean="0">
                <a:latin typeface="Times New Roman" pitchFamily="18" charset="0"/>
                <a:cs typeface="Times New Roman" pitchFamily="18" charset="0"/>
              </a:rPr>
              <a:t>Основные формы и методы работы с родителями по профилактике ДТТ Беседы с родителями</a:t>
            </a:r>
          </a:p>
          <a:p>
            <a:pPr lvl="0" algn="just"/>
            <a:r>
              <a:rPr lang="ru-RU" sz="2000" dirty="0" smtClean="0">
                <a:latin typeface="Times New Roman" pitchFamily="18" charset="0"/>
                <a:cs typeface="Times New Roman" pitchFamily="18" charset="0"/>
              </a:rPr>
              <a:t>Неформальные встречи</a:t>
            </a:r>
          </a:p>
          <a:p>
            <a:pPr lvl="0" algn="just"/>
            <a:r>
              <a:rPr lang="ru-RU" sz="2000" dirty="0" smtClean="0">
                <a:latin typeface="Times New Roman" pitchFamily="18" charset="0"/>
                <a:cs typeface="Times New Roman" pitchFamily="18" charset="0"/>
              </a:rPr>
              <a:t>Индивидуальное и тематическое консультирование</a:t>
            </a:r>
          </a:p>
          <a:p>
            <a:pPr lvl="0" algn="just"/>
            <a:r>
              <a:rPr lang="ru-RU" sz="2000" dirty="0" smtClean="0">
                <a:latin typeface="Times New Roman" pitchFamily="18" charset="0"/>
                <a:cs typeface="Times New Roman" pitchFamily="18" charset="0"/>
              </a:rPr>
              <a:t>Анкетирование родителей  </a:t>
            </a:r>
            <a:r>
              <a:rPr lang="ru-RU" sz="2000" b="1"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lvl="0" algn="just"/>
            <a:r>
              <a:rPr lang="ru-RU" sz="2000" dirty="0" smtClean="0">
                <a:latin typeface="Times New Roman" pitchFamily="18" charset="0"/>
                <a:cs typeface="Times New Roman" pitchFamily="18" charset="0"/>
              </a:rPr>
              <a:t>Оформление ширм, папок-передвижек.</a:t>
            </a:r>
          </a:p>
          <a:p>
            <a:pPr algn="just"/>
            <a:r>
              <a:rPr lang="ru-RU" sz="2000" dirty="0" smtClean="0">
                <a:latin typeface="Times New Roman" pitchFamily="18" charset="0"/>
                <a:cs typeface="Times New Roman" pitchFamily="18" charset="0"/>
              </a:rPr>
              <a:t>Оформление консультативного материала для родителей:</a:t>
            </a:r>
          </a:p>
          <a:p>
            <a:pPr algn="just"/>
            <a:r>
              <a:rPr lang="ru-RU" sz="2000" dirty="0" smtClean="0">
                <a:latin typeface="Times New Roman" pitchFamily="18" charset="0"/>
                <a:cs typeface="Times New Roman" pitchFamily="18" charset="0"/>
              </a:rPr>
              <a:t>- Создание памяток безопасного поведения на дорогах «Осторожно, улица»;</a:t>
            </a:r>
          </a:p>
          <a:p>
            <a:pPr algn="just"/>
            <a:r>
              <a:rPr lang="ru-RU" sz="2000" dirty="0" smtClean="0">
                <a:latin typeface="Times New Roman" pitchFamily="18" charset="0"/>
                <a:cs typeface="Times New Roman" pitchFamily="18" charset="0"/>
              </a:rPr>
              <a:t>- консультации «Как знакомить ребенка с правилами дорожного движения», «Безопасные шаги на пути к безопасности на дороге», «Безопасный пешеход начинается с детства».</a:t>
            </a:r>
          </a:p>
          <a:p>
            <a:endParaRPr lang="ru-RU" dirty="0"/>
          </a:p>
        </p:txBody>
      </p:sp>
    </p:spTree>
    <p:extLst>
      <p:ext uri="{BB962C8B-B14F-4D97-AF65-F5344CB8AC3E}">
        <p14:creationId xmlns="" xmlns:p14="http://schemas.microsoft.com/office/powerpoint/2010/main" val="1321987562"/>
      </p:ext>
    </p:extLst>
  </p:cSld>
  <p:clrMapOvr>
    <a:masterClrMapping/>
  </p:clrMapOvr>
  <p:transition spd="med">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492" y="232756"/>
            <a:ext cx="10964333" cy="764771"/>
          </a:xfrm>
        </p:spPr>
        <p:txBody>
          <a:bodyPr/>
          <a:lstStyle/>
          <a:p>
            <a:pPr algn="l"/>
            <a:r>
              <a:rPr lang="ru-RU" b="1" dirty="0" smtClean="0">
                <a:solidFill>
                  <a:schemeClr val="accent2"/>
                </a:solidFill>
                <a:latin typeface="Times New Roman" pitchFamily="18" charset="0"/>
                <a:cs typeface="Times New Roman" pitchFamily="18" charset="0"/>
              </a:rPr>
              <a:t/>
            </a:r>
            <a:br>
              <a:rPr lang="ru-RU" b="1" dirty="0" smtClean="0">
                <a:solidFill>
                  <a:schemeClr val="accent2"/>
                </a:solidFill>
                <a:latin typeface="Times New Roman" pitchFamily="18" charset="0"/>
                <a:cs typeface="Times New Roman" pitchFamily="18" charset="0"/>
              </a:rPr>
            </a:br>
            <a:r>
              <a:rPr lang="ru-RU" sz="2400" b="1" dirty="0" smtClean="0">
                <a:solidFill>
                  <a:schemeClr val="tx1"/>
                </a:solidFill>
                <a:latin typeface="Times New Roman" pitchFamily="18" charset="0"/>
                <a:cs typeface="Times New Roman" pitchFamily="18" charset="0"/>
              </a:rPr>
              <a:t>Заключительный</a:t>
            </a:r>
            <a:r>
              <a:rPr lang="ru-RU" sz="4000" b="1" dirty="0" smtClean="0">
                <a:solidFill>
                  <a:schemeClr val="tx1"/>
                </a:solidFill>
                <a:latin typeface="Times New Roman" pitchFamily="18" charset="0"/>
                <a:cs typeface="Times New Roman" pitchFamily="18" charset="0"/>
              </a:rPr>
              <a:t/>
            </a:r>
            <a:br>
              <a:rPr lang="ru-RU" sz="4000" b="1" dirty="0" smtClean="0">
                <a:solidFill>
                  <a:schemeClr val="tx1"/>
                </a:solidFill>
                <a:latin typeface="Times New Roman" pitchFamily="18" charset="0"/>
                <a:cs typeface="Times New Roman" pitchFamily="18" charset="0"/>
              </a:rPr>
            </a:br>
            <a:endParaRPr lang="ru-RU"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1197032"/>
            <a:ext cx="10964333" cy="3690851"/>
          </a:xfrm>
        </p:spPr>
        <p:txBody>
          <a:bodyPr/>
          <a:lstStyle/>
          <a:p>
            <a:r>
              <a:rPr lang="ru-RU" sz="2400" b="1" dirty="0" smtClean="0">
                <a:latin typeface="Times New Roman" pitchFamily="18" charset="0"/>
                <a:cs typeface="Times New Roman" pitchFamily="18" charset="0"/>
              </a:rPr>
              <a:t>Итоговое мероприятие:</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1. НОД «Правила дорожные знать каждому положено!»</a:t>
            </a:r>
          </a:p>
          <a:p>
            <a:r>
              <a:rPr lang="ru-RU" sz="2400" dirty="0" smtClean="0">
                <a:latin typeface="Times New Roman" pitchFamily="18" charset="0"/>
                <a:cs typeface="Times New Roman" pitchFamily="18" charset="0"/>
              </a:rPr>
              <a:t>2. Выставка рисунков: «Правила дорожного движения». </a:t>
            </a:r>
            <a:endParaRPr lang="ru-RU" sz="2400" b="1" dirty="0">
              <a:solidFill>
                <a:schemeClr val="accent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321987562"/>
      </p:ext>
    </p:extLst>
  </p:cSld>
  <p:clrMapOvr>
    <a:masterClrMapping/>
  </p:clrMapOvr>
  <p:transition spd="med">
    <p:wheel spokes="8"/>
  </p:transition>
  <p:timing>
    <p:tnLst>
      <p:par>
        <p:cTn id="1" dur="indefinite" restart="never" nodeType="tmRoot"/>
      </p:par>
    </p:tnLst>
  </p:timing>
</p:sld>
</file>

<file path=ppt/theme/theme1.xml><?xml version="1.0" encoding="utf-8"?>
<a:theme xmlns:a="http://schemas.openxmlformats.org/drawingml/2006/main" name="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Тема3" id="{7A404F0A-9FFB-43D6-83A5-E0E113F46DB6}" vid="{A7B2C8CD-5D76-4891-A3BE-28585CDF7BA1}"/>
    </a:ext>
  </a:extLst>
</a:theme>
</file>

<file path=ppt/theme/theme10.xml><?xml version="1.0" encoding="utf-8"?>
<a:theme xmlns:a="http://schemas.openxmlformats.org/drawingml/2006/main" name="3_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Тема3" id="{7A404F0A-9FFB-43D6-83A5-E0E113F46DB6}" vid="{A7B2C8CD-5D76-4891-A3BE-28585CDF7BA1}"/>
    </a:ext>
  </a:extLst>
</a:theme>
</file>

<file path=ppt/theme/theme11.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Тема3" id="{7A404F0A-9FFB-43D6-83A5-E0E113F46DB6}" vid="{A7B2C8CD-5D76-4891-A3BE-28585CDF7BA1}"/>
    </a:ext>
  </a:extLst>
</a:theme>
</file>

<file path=ppt/theme/theme5.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Тема3" id="{7A404F0A-9FFB-43D6-83A5-E0E113F46DB6}" vid="{A7B2C8CD-5D76-4891-A3BE-28585CDF7BA1}"/>
    </a:ext>
  </a:extLst>
</a:theme>
</file>

<file path=ppt/theme/theme8.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Тема3</Template>
  <TotalTime>917</TotalTime>
  <Words>444</Words>
  <Application>Microsoft Office PowerPoint</Application>
  <PresentationFormat>Произвольный</PresentationFormat>
  <Paragraphs>128</Paragraphs>
  <Slides>30</Slides>
  <Notes>1</Notes>
  <HiddenSlides>0</HiddenSlides>
  <MMClips>0</MMClips>
  <ScaleCrop>false</ScaleCrop>
  <HeadingPairs>
    <vt:vector size="4" baseType="variant">
      <vt:variant>
        <vt:lpstr>Тема</vt:lpstr>
      </vt:variant>
      <vt:variant>
        <vt:i4>12</vt:i4>
      </vt:variant>
      <vt:variant>
        <vt:lpstr>Заголовки слайдов</vt:lpstr>
      </vt:variant>
      <vt:variant>
        <vt:i4>30</vt:i4>
      </vt:variant>
    </vt:vector>
  </HeadingPairs>
  <TitlesOfParts>
    <vt:vector size="42" baseType="lpstr">
      <vt:lpstr>Тема3</vt:lpstr>
      <vt:lpstr>Оформление по умолчанию</vt:lpstr>
      <vt:lpstr>1_Оформление по умолчанию</vt:lpstr>
      <vt:lpstr>1_Тема3</vt:lpstr>
      <vt:lpstr>2_Оформление по умолчанию</vt:lpstr>
      <vt:lpstr>3_Оформление по умолчанию</vt:lpstr>
      <vt:lpstr>2_Тема3</vt:lpstr>
      <vt:lpstr>4_Оформление по умолчанию</vt:lpstr>
      <vt:lpstr>5_Оформление по умолчанию</vt:lpstr>
      <vt:lpstr>3_Тема3</vt:lpstr>
      <vt:lpstr>6_Оформление по умолчанию</vt:lpstr>
      <vt:lpstr>7_Оформление по умолчанию</vt:lpstr>
      <vt:lpstr>Слайд 1</vt:lpstr>
      <vt:lpstr>Слайд 2</vt:lpstr>
      <vt:lpstr>Слайд 3</vt:lpstr>
      <vt:lpstr>Слайд 4</vt:lpstr>
      <vt:lpstr>Слайд 5</vt:lpstr>
      <vt:lpstr>Слайд 6</vt:lpstr>
      <vt:lpstr>         Основной  </vt:lpstr>
      <vt:lpstr>Слайд 8</vt:lpstr>
      <vt:lpstr> Заключительный </vt:lpstr>
      <vt:lpstr> </vt:lpstr>
      <vt:lpstr>Перспективы развития проекта</vt:lpstr>
      <vt:lpstr>Слайд 12</vt:lpstr>
      <vt:lpstr>Слайд 13</vt:lpstr>
      <vt:lpstr>Слайд 14</vt:lpstr>
      <vt:lpstr>Сотрудничество с инспектором  по пропаганде безопасности дорожного движения Афониным П.В. </vt:lpstr>
      <vt:lpstr>Родительский патруль Акция: «Мое автокресло – моя безопасность!»</vt:lpstr>
      <vt:lpstr>Вот как с интересом играют наши дети … </vt:lpstr>
      <vt:lpstr>В гостях у светофора</vt:lpstr>
      <vt:lpstr>Использование ИКТ</vt:lpstr>
      <vt:lpstr>Пешеходный переход</vt:lpstr>
      <vt:lpstr>На прогулке</vt:lpstr>
      <vt:lpstr>Изучение газеты по ПДД: «Добрая Дорога Детства»</vt:lpstr>
      <vt:lpstr>Разрезные картинки: «Дорожные знаки»</vt:lpstr>
      <vt:lpstr>Настольные игры по ПДД</vt:lpstr>
      <vt:lpstr>Наши очумелые ручки</vt:lpstr>
      <vt:lpstr>Акция: «Засветись в темноте»</vt:lpstr>
      <vt:lpstr>Выступление агитбригады ЮПИДД</vt:lpstr>
      <vt:lpstr>Риски и ограничения</vt:lpstr>
      <vt:lpstr>Результат проекта</vt:lpstr>
      <vt:lpstr>Слайд 30</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Правила дорожного движения</dc:title>
  <dc:creator>оксана</dc:creator>
  <cp:lastModifiedBy>1</cp:lastModifiedBy>
  <cp:revision>69</cp:revision>
  <dcterms:created xsi:type="dcterms:W3CDTF">2016-10-17T18:22:05Z</dcterms:created>
  <dcterms:modified xsi:type="dcterms:W3CDTF">2021-12-07T05:22:59Z</dcterms:modified>
</cp:coreProperties>
</file>