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6" r:id="rId5"/>
    <p:sldId id="268" r:id="rId6"/>
    <p:sldId id="270" r:id="rId7"/>
    <p:sldId id="275" r:id="rId8"/>
    <p:sldId id="271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7344816" cy="4572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«Профилактика синдрома эмоциональное выгорание педагогов»</a:t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ru-RU" sz="3100" dirty="0" smtClean="0"/>
              <a:t>МБДОУ «</a:t>
            </a:r>
            <a:r>
              <a:rPr lang="ru-RU" sz="3100" dirty="0" err="1" smtClean="0"/>
              <a:t>Пигаревский</a:t>
            </a:r>
            <a:r>
              <a:rPr lang="ru-RU" sz="3100" dirty="0" smtClean="0"/>
              <a:t> ДС»</a:t>
            </a:r>
            <a:br>
              <a:rPr lang="ru-RU" sz="3100" dirty="0" smtClean="0"/>
            </a:br>
            <a:r>
              <a:rPr lang="ru-RU" sz="3100" dirty="0" smtClean="0"/>
              <a:t>                     Педагог – психолог</a:t>
            </a:r>
            <a:br>
              <a:rPr lang="ru-RU" sz="3100" dirty="0" smtClean="0"/>
            </a:br>
            <a:r>
              <a:rPr lang="ru-RU" sz="3100" dirty="0" smtClean="0"/>
              <a:t>                  </a:t>
            </a:r>
            <a:r>
              <a:rPr lang="ru-RU" sz="3100" dirty="0" err="1" smtClean="0"/>
              <a:t>Баркина</a:t>
            </a:r>
            <a:r>
              <a:rPr lang="ru-RU" sz="3100" dirty="0" smtClean="0"/>
              <a:t> Елена Алексеевна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92102"/>
            <a:ext cx="5929354" cy="1048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Немного истории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4286248" cy="251230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Термин «</a:t>
            </a:r>
            <a:r>
              <a:rPr lang="en-US" sz="1600" b="0" dirty="0" smtClean="0">
                <a:solidFill>
                  <a:schemeClr val="tx1"/>
                </a:solidFill>
              </a:rPr>
              <a:t>burnout</a:t>
            </a:r>
            <a:r>
              <a:rPr lang="ru-RU" sz="1600" b="0" dirty="0" smtClean="0">
                <a:solidFill>
                  <a:schemeClr val="tx1"/>
                </a:solidFill>
              </a:rPr>
              <a:t>» – «выгорание», «сгорание» предложил </a:t>
            </a:r>
            <a:r>
              <a:rPr lang="ru-RU" sz="1600" b="0" dirty="0" err="1" smtClean="0">
                <a:solidFill>
                  <a:schemeClr val="tx1"/>
                </a:solidFill>
              </a:rPr>
              <a:t>Г.Фрейденбергер</a:t>
            </a:r>
            <a:r>
              <a:rPr lang="ru-RU" sz="1600" b="0" dirty="0" smtClean="0">
                <a:solidFill>
                  <a:schemeClr val="tx1"/>
                </a:solidFill>
              </a:rPr>
              <a:t> в 1974 году для описания деморализации, разочарования и крайней усталости, наблюдаемых у специалистов, работающих в системе профессий «человек – человек».</a:t>
            </a: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БПАН\HERBERT-FREUDENBE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0" y="4429132"/>
            <a:ext cx="2357422" cy="2428868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85786" y="1285860"/>
            <a:ext cx="8072494" cy="107157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Одной из профессиональных проблем, связанных со здоровьем педагогов, является так называемое </a:t>
            </a:r>
            <a:r>
              <a:rPr lang="ru-RU" sz="1600" dirty="0" smtClean="0">
                <a:solidFill>
                  <a:schemeClr val="tx1"/>
                </a:solidFill>
              </a:rPr>
              <a:t>«выгорание»</a:t>
            </a:r>
            <a:r>
              <a:rPr lang="ru-RU" sz="1600" b="0" dirty="0" smtClean="0">
                <a:solidFill>
                  <a:schemeClr val="tx1"/>
                </a:solidFill>
              </a:rPr>
              <a:t>. Часто его называют «эмоциональным» или «профессиональным выгоранием».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4283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В.В.Бойко под эмоциональным выгоранием понимает «выработанный личностью  </a:t>
            </a:r>
            <a:r>
              <a:rPr lang="ru-RU" sz="2000" b="1" dirty="0" smtClean="0">
                <a:solidFill>
                  <a:schemeClr val="tx1"/>
                </a:solidFill>
              </a:rPr>
              <a:t>механизм психологической защиты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форме полного или частичного исключения эмоций (понижения их энергетики) в ответ на избранные </a:t>
            </a:r>
            <a:r>
              <a:rPr lang="ru-RU" sz="2000" b="1" dirty="0" smtClean="0">
                <a:solidFill>
                  <a:schemeClr val="tx1"/>
                </a:solidFill>
              </a:rPr>
              <a:t>психотравмирующие воздействия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БПАН\boi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72008"/>
            <a:ext cx="2285984" cy="2285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92102"/>
            <a:ext cx="7821512" cy="10486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Синдром эмоционального выгорания (СЭВ)/профессиональное сгорание-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428736"/>
            <a:ext cx="4286248" cy="242889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состояние эмоционального, умственного истощения, физического утомления, возникающее в результате хронического стресса на работе.</a:t>
            </a:r>
          </a:p>
          <a:p>
            <a:r>
              <a:rPr lang="ru-RU" sz="1600" dirty="0" smtClean="0">
                <a:solidFill>
                  <a:schemeClr val="accent2"/>
                </a:solidFill>
              </a:rPr>
              <a:t>СИНДРОМ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– (позаимствован из медицины) – </a:t>
            </a:r>
            <a:r>
              <a:rPr lang="ru-RU" sz="1600" u="sng" dirty="0" smtClean="0">
                <a:solidFill>
                  <a:schemeClr val="tx1"/>
                </a:solidFill>
              </a:rPr>
              <a:t>совокупность симптомов </a:t>
            </a:r>
            <a:r>
              <a:rPr lang="ru-RU" sz="1600" b="0" dirty="0" smtClean="0">
                <a:solidFill>
                  <a:schemeClr val="tx1"/>
                </a:solidFill>
              </a:rPr>
              <a:t>(особенностей, явлений или характеристик), свидетельствующей о той или иной патологии.</a:t>
            </a: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БПАН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" y="3857628"/>
            <a:ext cx="3286115" cy="300037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1357298"/>
            <a:ext cx="4035298" cy="3071834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Первичные симптомы 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эмоционального выгорания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*продолжающееся во времени плохое настроение;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*эмоциональное опустошение;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*подавленность;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*усталость;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*ощущение физической слабости;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*снижение интереса к происходящим событиям;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*раздражительность;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* «девичья память». 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D:\БПАН\depositphotos_24836611-stock-photo-problems-in-relationship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4214809" cy="27146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92102"/>
            <a:ext cx="7821512" cy="1048666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Факторы, провоцирующие «выгорание»: внешние и внутренние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6792"/>
            <a:ext cx="7858180" cy="5158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Внешние факторы: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*специфика профессиональной педагогической деятельности(необходимость сопереживания, сочувствия, нравственная ответственность за жизнь и здоровье вверенных ему детей, стаж работы)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*Профессионально – организационный фактор перегруженность рабочей недели; низкая оплата труда; напряженный характер работы; служебные неприятности; неудовлетворенность работой; неблагоприятная атмосфера в педагогическом коллективе и т.д.</a:t>
            </a:r>
          </a:p>
          <a:p>
            <a:pPr>
              <a:buNone/>
            </a:pPr>
            <a:r>
              <a:rPr lang="ru-RU" sz="1600" dirty="0" smtClean="0"/>
              <a:t>Внутренние факторы: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*коммуникативный фактор: отсутствие коммуникации и умения выходить из трудных ситуаций общения с детьми, родителями, администрацией; неумение регулировать собственные эмоциональные ситуации.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*ролевой и личностный фактор(индивидуальный): заболевания близких, материальные затруднения, личностная  неустроенность, плохие взаимоотношения между супругами, отсутствие нормальных жилищных условий, недостаток внимания, уделяемого домочадцами.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Неудовлетворенность своей самореализацией в различных жизненных и профессиональных ситуациях.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92102"/>
            <a:ext cx="7821512" cy="1048666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</a:t>
            </a:r>
            <a:r>
              <a:rPr lang="ru-RU" sz="3600" dirty="0" smtClean="0"/>
              <a:t>Симптомы </a:t>
            </a:r>
            <a:r>
              <a:rPr lang="ru-RU" sz="3600" dirty="0" smtClean="0"/>
              <a:t>профессионального   выгорания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56792"/>
            <a:ext cx="7429552" cy="46582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ФИЗИОЛОГИЧЕСКИЕ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ПСИХОЛОГИЧЕСКИЕ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92D050"/>
                </a:solidFill>
              </a:rPr>
              <a:t>ПОВЕДЕНЧЕСКИЕ</a:t>
            </a:r>
          </a:p>
          <a:p>
            <a:pPr>
              <a:buNone/>
            </a:pPr>
            <a:r>
              <a:rPr lang="ru-RU" sz="2000" dirty="0" smtClean="0"/>
              <a:t>ЛИЧНОСТНЫЕ</a:t>
            </a:r>
          </a:p>
          <a:p>
            <a:pPr>
              <a:buNone/>
            </a:pPr>
            <a:r>
              <a:rPr lang="ru-RU" b="1" dirty="0" smtClean="0"/>
              <a:t>Признаки эмоционального выгорания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*сниженный эмоциональный фон, эмоциональная вялость и тупость, отстраненность в общении с окружающими и т.п.;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*негативное, подчас циничное отношение как к субъектам профессиональной деятельности (учащимся), так и к коллегам;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*нарастающее безразличие к своим должностным обязанностям, снижение трудовой активности и мотивации;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*ощущение собственной профессиональной несостоятельности и неудовлетворенности работой;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*неадекватная самооценка результатов профессиональной деятельности и снижение персональной ответственности за них;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*немотивированная или неадекватная агрессивность, недовольство собой и окружающими;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*ухудшение соматического состояния, головные боли, нарушения сна и т.д.;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*снижение качества жизни в целом.</a:t>
            </a:r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БПАН\scale_12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1071546"/>
            <a:ext cx="1785917" cy="1071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92102"/>
            <a:ext cx="6249876" cy="8508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Методы профилактики СЭВ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2714620"/>
            <a:ext cx="4176464" cy="178595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2143108" y="1071546"/>
            <a:ext cx="6821380" cy="364333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Психологические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саморегуляция</a:t>
            </a:r>
            <a:r>
              <a:rPr lang="ru-RU" dirty="0" smtClean="0">
                <a:solidFill>
                  <a:schemeClr val="tx1"/>
                </a:solidFill>
              </a:rPr>
              <a:t>, релаксация, аутотренинг.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Биохимические</a:t>
            </a:r>
            <a:r>
              <a:rPr lang="ru-RU" dirty="0" smtClean="0">
                <a:solidFill>
                  <a:schemeClr val="tx1"/>
                </a:solidFill>
              </a:rPr>
              <a:t>: фармакотерапия, </a:t>
            </a:r>
            <a:r>
              <a:rPr lang="ru-RU" dirty="0" err="1" smtClean="0">
                <a:solidFill>
                  <a:schemeClr val="tx1"/>
                </a:solidFill>
              </a:rPr>
              <a:t>фитотерапия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Физиологические</a:t>
            </a:r>
            <a:r>
              <a:rPr lang="ru-RU" dirty="0" smtClean="0">
                <a:solidFill>
                  <a:schemeClr val="tx1"/>
                </a:solidFill>
              </a:rPr>
              <a:t>: водные процедуры, баня.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Физические</a:t>
            </a:r>
            <a:r>
              <a:rPr lang="ru-RU" dirty="0" smtClean="0">
                <a:solidFill>
                  <a:schemeClr val="tx1"/>
                </a:solidFill>
              </a:rPr>
              <a:t>: массаж, прогулки, бег, танцы, велосипед, работа в саду, на дачном участке и т.д.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9" name="Picture 5" descr="D:\БПАН\food-cup-chrysanthemum-tea-chamomile-coffee-cup-camomile-saucer-serveware-teacup-drink-tea-Kahwah-earl-grey-tea-dandelion-coffee-flower-tableware-chinese-herb-tea-ingredient-drinkware-plant-dish-espresso-cuisine-herb-mayweed-porc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87104" y="-22288680"/>
            <a:ext cx="38100000" cy="15001980"/>
          </a:xfrm>
          <a:prstGeom prst="rect">
            <a:avLst/>
          </a:prstGeom>
          <a:noFill/>
        </p:spPr>
      </p:pic>
      <p:pic>
        <p:nvPicPr>
          <p:cNvPr id="1033" name="Picture 9" descr="D:\БПАН\433280485_w640_h640_travyanoj-chaj-zhiz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7"/>
            <a:ext cx="1785918" cy="1357322"/>
          </a:xfrm>
          <a:prstGeom prst="rect">
            <a:avLst/>
          </a:prstGeom>
          <a:noFill/>
        </p:spPr>
      </p:pic>
      <p:pic>
        <p:nvPicPr>
          <p:cNvPr id="1034" name="Picture 10" descr="D:\БПАН\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1785918" cy="1285884"/>
          </a:xfrm>
          <a:prstGeom prst="rect">
            <a:avLst/>
          </a:prstGeom>
          <a:noFill/>
        </p:spPr>
      </p:pic>
      <p:pic>
        <p:nvPicPr>
          <p:cNvPr id="1035" name="Picture 11" descr="D:\БПАН\shutterstock_129046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2"/>
            <a:ext cx="1785918" cy="2071678"/>
          </a:xfrm>
          <a:prstGeom prst="rect">
            <a:avLst/>
          </a:prstGeom>
          <a:noFill/>
        </p:spPr>
      </p:pic>
      <p:pic>
        <p:nvPicPr>
          <p:cNvPr id="1036" name="Picture 12" descr="D:\БПАН\img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429000"/>
            <a:ext cx="5857884" cy="3428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ПАН\1493218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388" y="4357694"/>
            <a:ext cx="2714612" cy="25003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513622"/>
            <a:ext cx="6929486" cy="9214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экономно расходовать свои энергетические ресурсы в работе с людьми (В.В.Бойко)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1714488"/>
            <a:ext cx="8501122" cy="44116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*Жить с девизом «В целом все хорошо, все, что делается,- делается к лучшему». Неудовлетворительные обстоятельства на работе воспринимать как временное явление и пытаться изменить их к лучшему.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*Дольше и чаще общаться с людьми, которые приятны, быть сними открытыми, искренними и естественными.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*Мягко и незаметно ограничивать общение с теми, кто неприятен, оставаясь с ними приветливыми и внимательными.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*Не «пережевывать» в уме случившиеся конфликты или допущенные ошибки. Осознать причину, сделать выводы, найти выход, но не прокручивать в сознании. Если возникла проблема или назрел конфликт, решать своевременно, обдуманно и спокойно.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Цитаты великих людей.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«Счастье – это когда на работу идешь с удовольствием, а домой возвращаешься с радостью…» </a:t>
            </a:r>
            <a:r>
              <a:rPr lang="ru-RU" dirty="0" smtClean="0">
                <a:solidFill>
                  <a:schemeClr val="tx1"/>
                </a:solidFill>
              </a:rPr>
              <a:t>Е.П.Леонов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БПАН\evgenij-leonov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571736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ПАН\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92102"/>
            <a:ext cx="8178702" cy="4994286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 smtClean="0"/>
              <a:t>Здоровья, профессионального и творческого долголетия!!!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fb6783f51644bcdabcf09c331ff6d7ab52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662</Words>
  <Application>Microsoft Office PowerPoint</Application>
  <PresentationFormat>Экран (4:3)</PresentationFormat>
  <Paragraphs>57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«Профилактика синдрома эмоциональное выгорание педагогов»                МБДОУ «Пигаревский ДС»                      Педагог – психолог                   Баркина Елена Алексеевна  </vt:lpstr>
      <vt:lpstr>Немного истории</vt:lpstr>
      <vt:lpstr>Синдром эмоционального выгорания (СЭВ)/профессиональное сгорание-</vt:lpstr>
      <vt:lpstr>Факторы, провоцирующие «выгорание»: внешние и внутренние</vt:lpstr>
      <vt:lpstr>            Симптомы профессионального   выгорания</vt:lpstr>
      <vt:lpstr>Методы профилактики СЭВ</vt:lpstr>
      <vt:lpstr>Как экономно расходовать свои энергетические ресурсы в работе с людьми (В.В.Бойко)</vt:lpstr>
      <vt:lpstr>СПАСИБО ЗА ВНИМАНИЕ! Здоровья, профессионального и творческого долголетия!!!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Оранжевая элегантность</dc:title>
  <dc:creator>obstinate</dc:creator>
  <dc:description>Шаблон презентации с сайта https://presentation-creation.ru/</dc:description>
  <cp:lastModifiedBy>Андрей</cp:lastModifiedBy>
  <cp:revision>830</cp:revision>
  <dcterms:created xsi:type="dcterms:W3CDTF">2018-02-25T09:09:03Z</dcterms:created>
  <dcterms:modified xsi:type="dcterms:W3CDTF">2021-11-25T18:13:53Z</dcterms:modified>
</cp:coreProperties>
</file>