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64" r:id="rId3"/>
    <p:sldId id="265" r:id="rId4"/>
    <p:sldId id="266" r:id="rId5"/>
    <p:sldId id="268" r:id="rId6"/>
    <p:sldId id="270" r:id="rId7"/>
    <p:sldId id="275" r:id="rId8"/>
    <p:sldId id="271" r:id="rId9"/>
  </p:sldIdLst>
  <p:sldSz cx="9144000" cy="6858000" type="screen4x3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666699"/>
    <a:srgbClr val="04374A"/>
    <a:srgbClr val="E5907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 autoAdjust="0"/>
    <p:restoredTop sz="84583" autoAdjust="0"/>
  </p:normalViewPr>
  <p:slideViewPr>
    <p:cSldViewPr>
      <p:cViewPr varScale="1">
        <p:scale>
          <a:sx n="110" d="100"/>
          <a:sy n="110" d="100"/>
        </p:scale>
        <p:origin x="-164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smtClean="0"/>
              <a:t>Бесплатно и без регистрации.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21614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2276872"/>
            <a:ext cx="7344816" cy="1440160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419872" y="292102"/>
            <a:ext cx="5544616" cy="10486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0" name="Текст 2"/>
          <p:cNvSpPr>
            <a:spLocks noGrp="1"/>
          </p:cNvSpPr>
          <p:nvPr>
            <p:ph idx="1"/>
          </p:nvPr>
        </p:nvSpPr>
        <p:spPr>
          <a:xfrm>
            <a:off x="1115616" y="1556792"/>
            <a:ext cx="7632848" cy="38884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9872" y="292102"/>
            <a:ext cx="5544616" cy="10486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15616" y="1556792"/>
            <a:ext cx="7632848" cy="38884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1500174"/>
            <a:ext cx="7344816" cy="457203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«Профилактика синдрома эмоциональное выгорание педагогов»</a:t>
            </a:r>
            <a:br>
              <a:rPr lang="ru-RU" b="1" dirty="0" smtClean="0"/>
            </a:br>
            <a:r>
              <a:rPr lang="ru-RU" b="1" dirty="0" smtClean="0"/>
              <a:t>               </a:t>
            </a:r>
            <a:r>
              <a:rPr lang="ru-RU" sz="3100" dirty="0" smtClean="0"/>
              <a:t>МБДОУ «</a:t>
            </a:r>
            <a:r>
              <a:rPr lang="ru-RU" sz="3100" dirty="0" err="1" smtClean="0"/>
              <a:t>Пигаревский</a:t>
            </a:r>
            <a:r>
              <a:rPr lang="ru-RU" sz="3100" dirty="0" smtClean="0"/>
              <a:t> ДС»</a:t>
            </a:r>
            <a:br>
              <a:rPr lang="ru-RU" sz="3100" dirty="0" smtClean="0"/>
            </a:br>
            <a:r>
              <a:rPr lang="ru-RU" sz="3100" dirty="0" smtClean="0"/>
              <a:t>                     Педагог – психолог</a:t>
            </a:r>
            <a:br>
              <a:rPr lang="ru-RU" sz="3100" dirty="0" smtClean="0"/>
            </a:br>
            <a:r>
              <a:rPr lang="ru-RU" sz="3100" dirty="0" smtClean="0"/>
              <a:t>                  </a:t>
            </a:r>
            <a:r>
              <a:rPr lang="ru-RU" sz="3100" dirty="0" err="1" smtClean="0"/>
              <a:t>Баркина</a:t>
            </a:r>
            <a:r>
              <a:rPr lang="ru-RU" sz="3100" dirty="0" smtClean="0"/>
              <a:t> Елена Алексеевна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1736" y="292102"/>
            <a:ext cx="5929354" cy="104866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Немного истории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0" y="1916832"/>
            <a:ext cx="4286248" cy="2512300"/>
          </a:xfrm>
        </p:spPr>
        <p:txBody>
          <a:bodyPr>
            <a:normAutofit/>
          </a:bodyPr>
          <a:lstStyle/>
          <a:p>
            <a:r>
              <a:rPr lang="ru-RU" sz="1600" b="0" dirty="0" smtClean="0">
                <a:solidFill>
                  <a:schemeClr val="tx1"/>
                </a:solidFill>
              </a:rPr>
              <a:t>Термин «</a:t>
            </a:r>
            <a:r>
              <a:rPr lang="en-US" sz="1600" b="0" dirty="0" smtClean="0">
                <a:solidFill>
                  <a:schemeClr val="tx1"/>
                </a:solidFill>
              </a:rPr>
              <a:t>burnout</a:t>
            </a:r>
            <a:r>
              <a:rPr lang="ru-RU" sz="1600" b="0" dirty="0" smtClean="0">
                <a:solidFill>
                  <a:schemeClr val="tx1"/>
                </a:solidFill>
              </a:rPr>
              <a:t>» – «выгорание», «сгорание» предложил </a:t>
            </a:r>
            <a:r>
              <a:rPr lang="ru-RU" sz="1600" b="0" dirty="0" err="1" smtClean="0">
                <a:solidFill>
                  <a:schemeClr val="tx1"/>
                </a:solidFill>
              </a:rPr>
              <a:t>Г.Фрейденбергер</a:t>
            </a:r>
            <a:r>
              <a:rPr lang="ru-RU" sz="1600" b="0" dirty="0" smtClean="0">
                <a:solidFill>
                  <a:schemeClr val="tx1"/>
                </a:solidFill>
              </a:rPr>
              <a:t> в 1974 году для описания деморализации, разочарования и крайней усталости, наблюдаемых у специалистов, работающих в системе профессий «человек – человек».</a:t>
            </a:r>
            <a:endParaRPr lang="ru-RU" sz="1600" b="0" dirty="0">
              <a:solidFill>
                <a:schemeClr val="tx1"/>
              </a:solidFill>
            </a:endParaRPr>
          </a:p>
        </p:txBody>
      </p:sp>
      <p:pic>
        <p:nvPicPr>
          <p:cNvPr id="1026" name="Picture 2" descr="D:\БПАН\HERBERT-FREUDENBERG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 bwMode="auto">
          <a:xfrm>
            <a:off x="0" y="4429132"/>
            <a:ext cx="2357422" cy="2428868"/>
          </a:xfrm>
          <a:prstGeom prst="rect">
            <a:avLst/>
          </a:prstGeom>
          <a:noFill/>
        </p:spPr>
      </p:pic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>
          <a:xfrm>
            <a:off x="785786" y="1285860"/>
            <a:ext cx="8072494" cy="1071570"/>
          </a:xfrm>
        </p:spPr>
        <p:txBody>
          <a:bodyPr>
            <a:normAutofit/>
          </a:bodyPr>
          <a:lstStyle/>
          <a:p>
            <a:r>
              <a:rPr lang="ru-RU" sz="1600" b="0" dirty="0" smtClean="0">
                <a:solidFill>
                  <a:schemeClr val="tx1"/>
                </a:solidFill>
              </a:rPr>
              <a:t>Одной из профессиональных проблем, связанных со здоровьем педагогов, является так называемое </a:t>
            </a:r>
            <a:r>
              <a:rPr lang="ru-RU" sz="1600" dirty="0" smtClean="0">
                <a:solidFill>
                  <a:schemeClr val="tx1"/>
                </a:solidFill>
              </a:rPr>
              <a:t>«выгорание»</a:t>
            </a:r>
            <a:r>
              <a:rPr lang="ru-RU" sz="1600" b="0" dirty="0" smtClean="0">
                <a:solidFill>
                  <a:schemeClr val="tx1"/>
                </a:solidFill>
              </a:rPr>
              <a:t>. Часто его называют «эмоциональным» или «профессиональным выгоранием».</a:t>
            </a:r>
            <a:endParaRPr lang="ru-RU" sz="1600" b="0" dirty="0">
              <a:solidFill>
                <a:schemeClr val="tx1"/>
              </a:solidFill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42839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В.В.Бойко под эмоциональным выгоранием понимает «выработанный личностью  </a:t>
            </a:r>
            <a:r>
              <a:rPr lang="ru-RU" sz="2000" b="1" dirty="0" smtClean="0">
                <a:solidFill>
                  <a:schemeClr val="tx1"/>
                </a:solidFill>
              </a:rPr>
              <a:t>механизм психологической защиты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в форме полного или частичного исключения эмоций (понижения их энергетики) в ответ на избранные </a:t>
            </a:r>
            <a:r>
              <a:rPr lang="ru-RU" sz="2000" b="1" dirty="0" smtClean="0">
                <a:solidFill>
                  <a:schemeClr val="tx1"/>
                </a:solidFill>
              </a:rPr>
              <a:t>психотравмирующие воздействия</a:t>
            </a:r>
            <a:r>
              <a:rPr lang="ru-RU" sz="1600" dirty="0" smtClean="0">
                <a:solidFill>
                  <a:schemeClr val="tx1"/>
                </a:solidFill>
              </a:rPr>
              <a:t>».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1027" name="Picture 3" descr="D:\БПАН\boik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16" y="4572008"/>
            <a:ext cx="2285984" cy="228599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92102"/>
            <a:ext cx="7821512" cy="1048666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Синдром эмоционального выгорания (СЭВ)/профессиональное сгорание-</a:t>
            </a:r>
            <a:endParaRPr lang="ru-RU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0" y="1428736"/>
            <a:ext cx="4286248" cy="2428892"/>
          </a:xfrm>
        </p:spPr>
        <p:txBody>
          <a:bodyPr>
            <a:normAutofit/>
          </a:bodyPr>
          <a:lstStyle/>
          <a:p>
            <a:r>
              <a:rPr lang="ru-RU" sz="1600" b="0" dirty="0" smtClean="0">
                <a:solidFill>
                  <a:schemeClr val="tx1"/>
                </a:solidFill>
              </a:rPr>
              <a:t>состояние эмоционального, умственного истощения, физического утомления, возникающее в результате хронического стресса на работе.</a:t>
            </a:r>
          </a:p>
          <a:p>
            <a:r>
              <a:rPr lang="ru-RU" sz="1600" dirty="0" smtClean="0">
                <a:solidFill>
                  <a:schemeClr val="accent2"/>
                </a:solidFill>
              </a:rPr>
              <a:t>СИНДРОМ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b="0" dirty="0" smtClean="0">
                <a:solidFill>
                  <a:schemeClr val="tx1"/>
                </a:solidFill>
              </a:rPr>
              <a:t>– (позаимствован из медицины) – </a:t>
            </a:r>
            <a:r>
              <a:rPr lang="ru-RU" sz="1600" u="sng" dirty="0" smtClean="0">
                <a:solidFill>
                  <a:schemeClr val="tx1"/>
                </a:solidFill>
              </a:rPr>
              <a:t>совокупность симптомов </a:t>
            </a:r>
            <a:r>
              <a:rPr lang="ru-RU" sz="1600" b="0" dirty="0" smtClean="0">
                <a:solidFill>
                  <a:schemeClr val="tx1"/>
                </a:solidFill>
              </a:rPr>
              <a:t>(особенностей, явлений или характеристик), свидетельствующей о той или иной патологии.</a:t>
            </a:r>
            <a:endParaRPr lang="ru-RU" sz="1600" b="0" dirty="0">
              <a:solidFill>
                <a:schemeClr val="tx1"/>
              </a:solidFill>
            </a:endParaRPr>
          </a:p>
        </p:txBody>
      </p:sp>
      <p:pic>
        <p:nvPicPr>
          <p:cNvPr id="2050" name="Picture 2" descr="D:\БПАН\hqdefault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 bwMode="auto">
          <a:xfrm>
            <a:off x="1" y="3857628"/>
            <a:ext cx="3286115" cy="3000372"/>
          </a:xfrm>
          <a:prstGeom prst="rect">
            <a:avLst/>
          </a:prstGeom>
          <a:noFill/>
        </p:spPr>
      </p:pic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929190" y="1357298"/>
            <a:ext cx="4035298" cy="3071834"/>
          </a:xfrm>
        </p:spPr>
        <p:txBody>
          <a:bodyPr>
            <a:normAutofit fontScale="70000" lnSpcReduction="20000"/>
          </a:bodyPr>
          <a:lstStyle/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            Первичные симптомы  </a:t>
            </a:r>
          </a:p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      эмоционального выгорания</a:t>
            </a:r>
          </a:p>
          <a:p>
            <a:r>
              <a:rPr lang="ru-RU" sz="2000" b="0" dirty="0" smtClean="0">
                <a:solidFill>
                  <a:schemeClr val="tx1"/>
                </a:solidFill>
              </a:rPr>
              <a:t>*продолжающееся во времени плохое настроение;</a:t>
            </a:r>
          </a:p>
          <a:p>
            <a:r>
              <a:rPr lang="ru-RU" sz="2000" b="0" dirty="0" smtClean="0">
                <a:solidFill>
                  <a:schemeClr val="tx1"/>
                </a:solidFill>
              </a:rPr>
              <a:t>*эмоциональное опустошение;</a:t>
            </a:r>
          </a:p>
          <a:p>
            <a:r>
              <a:rPr lang="ru-RU" sz="2000" b="0" dirty="0" smtClean="0">
                <a:solidFill>
                  <a:schemeClr val="tx1"/>
                </a:solidFill>
              </a:rPr>
              <a:t>*подавленность;</a:t>
            </a:r>
          </a:p>
          <a:p>
            <a:r>
              <a:rPr lang="ru-RU" sz="2000" b="0" dirty="0" smtClean="0">
                <a:solidFill>
                  <a:schemeClr val="tx1"/>
                </a:solidFill>
              </a:rPr>
              <a:t>*усталость;</a:t>
            </a:r>
          </a:p>
          <a:p>
            <a:r>
              <a:rPr lang="ru-RU" sz="2000" b="0" dirty="0" smtClean="0">
                <a:solidFill>
                  <a:schemeClr val="tx1"/>
                </a:solidFill>
              </a:rPr>
              <a:t>*ощущение физической слабости;</a:t>
            </a:r>
          </a:p>
          <a:p>
            <a:r>
              <a:rPr lang="ru-RU" sz="2000" b="0" dirty="0" smtClean="0">
                <a:solidFill>
                  <a:schemeClr val="tx1"/>
                </a:solidFill>
              </a:rPr>
              <a:t>*снижение интереса к происходящим событиям;</a:t>
            </a:r>
          </a:p>
          <a:p>
            <a:r>
              <a:rPr lang="ru-RU" sz="2000" b="0" dirty="0" smtClean="0">
                <a:solidFill>
                  <a:schemeClr val="tx1"/>
                </a:solidFill>
              </a:rPr>
              <a:t>*раздражительность;</a:t>
            </a:r>
          </a:p>
          <a:p>
            <a:r>
              <a:rPr lang="ru-RU" sz="2000" b="0" dirty="0" smtClean="0">
                <a:solidFill>
                  <a:schemeClr val="tx1"/>
                </a:solidFill>
              </a:rPr>
              <a:t>* «девичья память».  </a:t>
            </a:r>
          </a:p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        </a:t>
            </a: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051" name="Picture 3" descr="D:\БПАН\depositphotos_24836611-stock-photo-problems-in-relationships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929190" y="4143380"/>
            <a:ext cx="4214809" cy="271461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92102"/>
            <a:ext cx="7821512" cy="1048666"/>
          </a:xfrm>
        </p:spPr>
        <p:txBody>
          <a:bodyPr>
            <a:noAutofit/>
          </a:bodyPr>
          <a:lstStyle/>
          <a:p>
            <a:r>
              <a:rPr lang="ru-RU" sz="3600" dirty="0" smtClean="0"/>
              <a:t>Факторы, провоцирующие «выгорание»: внешние и внутренние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556792"/>
            <a:ext cx="7858180" cy="51583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/>
              <a:t>Внешние факторы:</a:t>
            </a:r>
          </a:p>
          <a:p>
            <a:pPr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*специфика профессиональной педагогической деятельности(необходимость сопереживания, сочувствия, нравственная ответственность за жизнь и здоровье вверенных ему детей, стаж работы)</a:t>
            </a:r>
          </a:p>
          <a:p>
            <a:pPr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*Профессионально – организационный фактор перегруженность рабочей недели; низкая оплата труда; напряженный характер работы; служебные неприятности; неудовлетворенность работой; неблагоприятная атмосфера в педагогическом коллективе и т.д.</a:t>
            </a:r>
          </a:p>
          <a:p>
            <a:pPr>
              <a:buNone/>
            </a:pPr>
            <a:r>
              <a:rPr lang="ru-RU" sz="1600" dirty="0" smtClean="0"/>
              <a:t>Внутренние факторы:</a:t>
            </a:r>
          </a:p>
          <a:p>
            <a:pPr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*коммуникативный фактор: отсутствие коммуникации и умения выходить из трудных ситуаций общения с детьми, родителями, администрацией; неумение регулировать собственные эмоциональные ситуации.</a:t>
            </a:r>
          </a:p>
          <a:p>
            <a:pPr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*ролевой и личностный фактор(индивидуальный): заболевания близких, материальные затруднения, личностная  неустроенность, плохие взаимоотношения между супругами, отсутствие нормальных жилищных условий, недостаток внимания, уделяемого домочадцами.</a:t>
            </a:r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Неудовлетворенность своей самореализацией в различных жизненных и профессиональных ситуациях.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92102"/>
            <a:ext cx="7821512" cy="1048666"/>
          </a:xfrm>
        </p:spPr>
        <p:txBody>
          <a:bodyPr>
            <a:noAutofit/>
          </a:bodyPr>
          <a:lstStyle/>
          <a:p>
            <a:r>
              <a:rPr lang="ru-RU" sz="3600" dirty="0" smtClean="0"/>
              <a:t>            </a:t>
            </a:r>
            <a:r>
              <a:rPr lang="ru-RU" sz="3600" dirty="0" smtClean="0"/>
              <a:t>Симптомы </a:t>
            </a:r>
            <a:r>
              <a:rPr lang="ru-RU" sz="3600" dirty="0" smtClean="0"/>
              <a:t>профессионального   выгорания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556792"/>
            <a:ext cx="7429552" cy="465829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000" dirty="0" smtClean="0">
                <a:solidFill>
                  <a:srgbClr val="0070C0"/>
                </a:solidFill>
              </a:rPr>
              <a:t>ФИЗИОЛОГИЧЕСКИЕ</a:t>
            </a:r>
          </a:p>
          <a:p>
            <a:pPr>
              <a:buNone/>
            </a:pPr>
            <a:r>
              <a:rPr lang="ru-RU" sz="2000" dirty="0" smtClean="0">
                <a:solidFill>
                  <a:srgbClr val="00B050"/>
                </a:solidFill>
              </a:rPr>
              <a:t>ПСИХОЛОГИЧЕСКИЕ</a:t>
            </a:r>
          </a:p>
          <a:p>
            <a:pPr>
              <a:buNone/>
            </a:pPr>
            <a:r>
              <a:rPr lang="ru-RU" sz="2000" dirty="0" smtClean="0">
                <a:solidFill>
                  <a:srgbClr val="92D050"/>
                </a:solidFill>
              </a:rPr>
              <a:t>ПОВЕДЕНЧЕСКИЕ</a:t>
            </a:r>
          </a:p>
          <a:p>
            <a:pPr>
              <a:buNone/>
            </a:pPr>
            <a:r>
              <a:rPr lang="ru-RU" sz="2000" dirty="0" smtClean="0"/>
              <a:t>ЛИЧНОСТНЫЕ</a:t>
            </a:r>
          </a:p>
          <a:p>
            <a:pPr>
              <a:buNone/>
            </a:pPr>
            <a:r>
              <a:rPr lang="ru-RU" b="1" dirty="0" smtClean="0"/>
              <a:t>Признаки эмоционального выгорания</a:t>
            </a:r>
          </a:p>
          <a:p>
            <a:pPr>
              <a:buNone/>
            </a:pPr>
            <a:r>
              <a:rPr lang="ru-RU" sz="1600" b="1" dirty="0" smtClean="0">
                <a:solidFill>
                  <a:schemeClr val="tx1"/>
                </a:solidFill>
              </a:rPr>
              <a:t>*сниженный эмоциональный фон, эмоциональная вялость и тупость, отстраненность в общении с окружающими и т.п.;</a:t>
            </a:r>
          </a:p>
          <a:p>
            <a:pPr>
              <a:buNone/>
            </a:pPr>
            <a:r>
              <a:rPr lang="ru-RU" sz="1600" b="1" dirty="0" smtClean="0">
                <a:solidFill>
                  <a:schemeClr val="tx1"/>
                </a:solidFill>
              </a:rPr>
              <a:t>*негативное, подчас циничное отношение как к субъектам профессиональной деятельности (учащимся), так и к коллегам;</a:t>
            </a:r>
          </a:p>
          <a:p>
            <a:pPr>
              <a:buNone/>
            </a:pPr>
            <a:r>
              <a:rPr lang="ru-RU" sz="1600" b="1" dirty="0" smtClean="0">
                <a:solidFill>
                  <a:schemeClr val="tx1"/>
                </a:solidFill>
              </a:rPr>
              <a:t>*нарастающее безразличие к своим должностным обязанностям, снижение трудовой активности и мотивации;</a:t>
            </a:r>
          </a:p>
          <a:p>
            <a:pPr>
              <a:buNone/>
            </a:pPr>
            <a:r>
              <a:rPr lang="ru-RU" sz="1600" b="1" dirty="0" smtClean="0">
                <a:solidFill>
                  <a:schemeClr val="tx1"/>
                </a:solidFill>
              </a:rPr>
              <a:t>*ощущение собственной профессиональной несостоятельности и неудовлетворенности работой;</a:t>
            </a:r>
          </a:p>
          <a:p>
            <a:pPr>
              <a:buNone/>
            </a:pPr>
            <a:r>
              <a:rPr lang="ru-RU" sz="1600" b="1" dirty="0" smtClean="0">
                <a:solidFill>
                  <a:schemeClr val="tx1"/>
                </a:solidFill>
              </a:rPr>
              <a:t>*неадекватная самооценка результатов профессиональной деятельности и снижение персональной ответственности за них;</a:t>
            </a:r>
          </a:p>
          <a:p>
            <a:pPr>
              <a:buNone/>
            </a:pPr>
            <a:r>
              <a:rPr lang="ru-RU" sz="1600" b="1" dirty="0" smtClean="0">
                <a:solidFill>
                  <a:schemeClr val="tx1"/>
                </a:solidFill>
              </a:rPr>
              <a:t>*немотивированная или неадекватная агрессивность, недовольство собой и окружающими;</a:t>
            </a:r>
          </a:p>
          <a:p>
            <a:pPr>
              <a:buNone/>
            </a:pPr>
            <a:r>
              <a:rPr lang="ru-RU" sz="1600" b="1" dirty="0" smtClean="0">
                <a:solidFill>
                  <a:schemeClr val="tx1"/>
                </a:solidFill>
              </a:rPr>
              <a:t>*ухудшение соматического состояния, головные боли, нарушения сна и т.д.;</a:t>
            </a:r>
          </a:p>
          <a:p>
            <a:pPr>
              <a:buNone/>
            </a:pPr>
            <a:r>
              <a:rPr lang="ru-RU" sz="1600" b="1" dirty="0" smtClean="0">
                <a:solidFill>
                  <a:schemeClr val="tx1"/>
                </a:solidFill>
              </a:rPr>
              <a:t>*снижение качества жизни в целом.</a:t>
            </a:r>
          </a:p>
          <a:p>
            <a:pPr>
              <a:buNone/>
            </a:pPr>
            <a:endParaRPr lang="ru-RU" sz="16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D:\БПАН\scale_1200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" y="1071546"/>
            <a:ext cx="1785917" cy="107157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4612" y="292102"/>
            <a:ext cx="6249876" cy="850882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Методы профилактики СЭВ</a:t>
            </a:r>
            <a:endParaRPr lang="ru-RU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Текст 15"/>
          <p:cNvSpPr>
            <a:spLocks noGrp="1"/>
          </p:cNvSpPr>
          <p:nvPr>
            <p:ph type="body" idx="1"/>
          </p:nvPr>
        </p:nvSpPr>
        <p:spPr>
          <a:xfrm>
            <a:off x="251520" y="2714620"/>
            <a:ext cx="4176464" cy="1785950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3"/>
          </p:nvPr>
        </p:nvSpPr>
        <p:spPr>
          <a:xfrm>
            <a:off x="2143108" y="1071546"/>
            <a:ext cx="6821380" cy="3643338"/>
          </a:xfrm>
        </p:spPr>
        <p:txBody>
          <a:bodyPr>
            <a:normAutofit/>
          </a:bodyPr>
          <a:lstStyle/>
          <a:p>
            <a:r>
              <a:rPr lang="ru-RU" u="sng" dirty="0" smtClean="0">
                <a:solidFill>
                  <a:schemeClr val="tx1"/>
                </a:solidFill>
              </a:rPr>
              <a:t>Психологические</a:t>
            </a:r>
            <a:r>
              <a:rPr lang="ru-RU" dirty="0" smtClean="0">
                <a:solidFill>
                  <a:schemeClr val="tx1"/>
                </a:solidFill>
              </a:rPr>
              <a:t>: </a:t>
            </a:r>
            <a:r>
              <a:rPr lang="ru-RU" dirty="0" err="1" smtClean="0">
                <a:solidFill>
                  <a:schemeClr val="tx1"/>
                </a:solidFill>
              </a:rPr>
              <a:t>саморегуляция</a:t>
            </a:r>
            <a:r>
              <a:rPr lang="ru-RU" dirty="0" smtClean="0">
                <a:solidFill>
                  <a:schemeClr val="tx1"/>
                </a:solidFill>
              </a:rPr>
              <a:t>, релаксация, аутотренинг.</a:t>
            </a:r>
          </a:p>
          <a:p>
            <a:r>
              <a:rPr lang="ru-RU" u="sng" dirty="0" smtClean="0">
                <a:solidFill>
                  <a:schemeClr val="tx1"/>
                </a:solidFill>
              </a:rPr>
              <a:t>Биохимические</a:t>
            </a:r>
            <a:r>
              <a:rPr lang="ru-RU" dirty="0" smtClean="0">
                <a:solidFill>
                  <a:schemeClr val="tx1"/>
                </a:solidFill>
              </a:rPr>
              <a:t>: фармакотерапия, </a:t>
            </a:r>
            <a:r>
              <a:rPr lang="ru-RU" dirty="0" err="1" smtClean="0">
                <a:solidFill>
                  <a:schemeClr val="tx1"/>
                </a:solidFill>
              </a:rPr>
              <a:t>фитотерапия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u="sng" dirty="0" smtClean="0">
                <a:solidFill>
                  <a:schemeClr val="tx1"/>
                </a:solidFill>
              </a:rPr>
              <a:t>Физиологические</a:t>
            </a:r>
            <a:r>
              <a:rPr lang="ru-RU" dirty="0" smtClean="0">
                <a:solidFill>
                  <a:schemeClr val="tx1"/>
                </a:solidFill>
              </a:rPr>
              <a:t>: водные процедуры, баня.</a:t>
            </a:r>
          </a:p>
          <a:p>
            <a:r>
              <a:rPr lang="ru-RU" u="sng" dirty="0" smtClean="0">
                <a:solidFill>
                  <a:schemeClr val="tx1"/>
                </a:solidFill>
              </a:rPr>
              <a:t>Физические</a:t>
            </a:r>
            <a:r>
              <a:rPr lang="ru-RU" dirty="0" smtClean="0">
                <a:solidFill>
                  <a:schemeClr val="tx1"/>
                </a:solidFill>
              </a:rPr>
              <a:t>: массаж, прогулки, бег, танцы, велосипед, работа в саду, на дачном участке и т.д.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1029" name="Picture 5" descr="D:\БПАН\food-cup-chrysanthemum-tea-chamomile-coffee-cup-camomile-saucer-serveware-teacup-drink-tea-Kahwah-earl-grey-tea-dandelion-coffee-flower-tableware-chinese-herb-tea-ingredient-drinkware-plant-dish-espresso-cuisine-herb-mayweed-porce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0287104" y="-22288680"/>
            <a:ext cx="38100000" cy="15001980"/>
          </a:xfrm>
          <a:prstGeom prst="rect">
            <a:avLst/>
          </a:prstGeom>
          <a:noFill/>
        </p:spPr>
      </p:pic>
      <p:pic>
        <p:nvPicPr>
          <p:cNvPr id="1033" name="Picture 9" descr="D:\БПАН\433280485_w640_h640_travyanoj-chaj-zhizn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143117"/>
            <a:ext cx="1785918" cy="1357322"/>
          </a:xfrm>
          <a:prstGeom prst="rect">
            <a:avLst/>
          </a:prstGeom>
          <a:noFill/>
        </p:spPr>
      </p:pic>
      <p:pic>
        <p:nvPicPr>
          <p:cNvPr id="1034" name="Picture 10" descr="D:\БПАН\1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500438"/>
            <a:ext cx="1785918" cy="1285884"/>
          </a:xfrm>
          <a:prstGeom prst="rect">
            <a:avLst/>
          </a:prstGeom>
          <a:noFill/>
        </p:spPr>
      </p:pic>
      <p:pic>
        <p:nvPicPr>
          <p:cNvPr id="1035" name="Picture 11" descr="D:\БПАН\shutterstock_12904641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786322"/>
            <a:ext cx="1785918" cy="2071678"/>
          </a:xfrm>
          <a:prstGeom prst="rect">
            <a:avLst/>
          </a:prstGeom>
          <a:noFill/>
        </p:spPr>
      </p:pic>
      <p:pic>
        <p:nvPicPr>
          <p:cNvPr id="1036" name="Picture 12" descr="D:\БПАН\img6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3286116" y="3429000"/>
            <a:ext cx="5857884" cy="342899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БПАН\14932184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429388" y="4357694"/>
            <a:ext cx="2714612" cy="2500306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28794" y="513622"/>
            <a:ext cx="6929486" cy="92147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Как экономно расходовать свои энергетические ресурсы в работе с людьми (В.В.Бойко)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571472" y="1714488"/>
            <a:ext cx="8501122" cy="4411675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*Жить с девизом «В целом все хорошо, все, что делается,- делается к лучшему». Неудовлетворительные обстоятельства на работе воспринимать как временное явление и пытаться изменить их к лучшему.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*Дольше и чаще общаться с людьми, которые приятны, быть сними открытыми, искренними и естественными.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*Мягко и незаметно ограничивать общение с теми, кто неприятен, оставаясь с ними приветливыми и внимательными.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*Не «пережевывать» в уме случившиеся конфликты или допущенные ошибки. Осознать причину, сделать выводы, найти выход, но не прокручивать в сознании. Если возникла проблема или назрел конфликт, решать своевременно, обдуманно и спокойно.</a:t>
            </a:r>
          </a:p>
          <a:p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</a:rPr>
              <a:t>                                     Цитаты великих людей.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«Счастье – это когда на работу идешь с удовольствием, а домой возвращаешься с радостью…» </a:t>
            </a:r>
            <a:r>
              <a:rPr lang="ru-RU" dirty="0" smtClean="0">
                <a:solidFill>
                  <a:schemeClr val="tx1"/>
                </a:solidFill>
              </a:rPr>
              <a:t>Е.П.Леонов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051" name="Picture 3" descr="D:\БПАН\evgenij-leonov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429132"/>
            <a:ext cx="2571736" cy="242886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БПАН\orig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2"/>
            <a:ext cx="8786874" cy="657229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92102"/>
            <a:ext cx="8178702" cy="4994286"/>
          </a:xfrm>
        </p:spPr>
        <p:txBody>
          <a:bodyPr>
            <a:normAutofit/>
          </a:bodyPr>
          <a:lstStyle/>
          <a:p>
            <a:r>
              <a:rPr lang="ru-RU" b="1" dirty="0" smtClean="0"/>
              <a:t>СПАСИБО ЗА ВНИМАНИЕ!</a:t>
            </a:r>
            <a:br>
              <a:rPr lang="ru-RU" b="1" dirty="0" smtClean="0"/>
            </a:br>
            <a:r>
              <a:rPr lang="ru-RU" b="1" dirty="0" smtClean="0"/>
              <a:t>Здоровья, профессионального и творческого долголетия!!!</a:t>
            </a:r>
            <a:endParaRPr lang="ru-RU" b="1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774fb6783f51644bcdabcf09c331ff6d7ab52a"/>
</p:tagLst>
</file>

<file path=ppt/theme/theme1.xml><?xml version="1.0" encoding="utf-8"?>
<a:theme xmlns:a="http://schemas.openxmlformats.org/drawingml/2006/main" name="Тема Office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2453</TotalTime>
  <Words>662</Words>
  <Application>Microsoft Office PowerPoint</Application>
  <PresentationFormat>Экран (4:3)</PresentationFormat>
  <Paragraphs>57</Paragraphs>
  <Slides>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«Профилактика синдрома эмоциональное выгорание педагогов»                МБДОУ «Пигаревский ДС»                      Педагог – психолог                   Баркина Елена Алексеевна  </vt:lpstr>
      <vt:lpstr>Немного истории</vt:lpstr>
      <vt:lpstr>Синдром эмоционального выгорания (СЭВ)/профессиональное сгорание-</vt:lpstr>
      <vt:lpstr>Факторы, провоцирующие «выгорание»: внешние и внутренние</vt:lpstr>
      <vt:lpstr>            Симптомы профессионального   выгорания</vt:lpstr>
      <vt:lpstr>Методы профилактики СЭВ</vt:lpstr>
      <vt:lpstr>Как экономно расходовать свои энергетические ресурсы в работе с людьми (В.В.Бойко)</vt:lpstr>
      <vt:lpstr>СПАСИБО ЗА ВНИМАНИЕ! Здоровья, профессионального и творческого долголетия!!!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Оранжевая элегантность</dc:title>
  <dc:creator>obstinate</dc:creator>
  <dc:description>Шаблон презентации с сайта https://presentation-creation.ru/</dc:description>
  <cp:lastModifiedBy>Андрей</cp:lastModifiedBy>
  <cp:revision>830</cp:revision>
  <dcterms:created xsi:type="dcterms:W3CDTF">2018-02-25T09:09:03Z</dcterms:created>
  <dcterms:modified xsi:type="dcterms:W3CDTF">2021-11-25T18:13:53Z</dcterms:modified>
</cp:coreProperties>
</file>