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79" r:id="rId9"/>
    <p:sldId id="268" r:id="rId10"/>
    <p:sldId id="262" r:id="rId11"/>
    <p:sldId id="263" r:id="rId12"/>
    <p:sldId id="271" r:id="rId13"/>
    <p:sldId id="284" r:id="rId14"/>
    <p:sldId id="265" r:id="rId15"/>
    <p:sldId id="272" r:id="rId16"/>
    <p:sldId id="266" r:id="rId17"/>
    <p:sldId id="28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8" autoAdjust="0"/>
    <p:restoredTop sz="94660"/>
  </p:normalViewPr>
  <p:slideViewPr>
    <p:cSldViewPr>
      <p:cViewPr varScale="1">
        <p:scale>
          <a:sx n="70" d="100"/>
          <a:sy n="70" d="100"/>
        </p:scale>
        <p:origin x="11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2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58FF3-961F-4BE3-A669-0639A09F2235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B54BE-465A-4935-8716-DDAF521145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00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738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2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916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2683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49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683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784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19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55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9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5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88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48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0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4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68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060848"/>
            <a:ext cx="6172200" cy="1894362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«Организация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 в соответствии с ФГОС ДО»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806" y="5013176"/>
            <a:ext cx="6517482" cy="1371599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pPr algn="l"/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Щелконогова Дарья Алексеевна</a:t>
            </a:r>
            <a:endParaRPr lang="ru-RU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332656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МБДОУ «</a:t>
            </a:r>
            <a:r>
              <a:rPr lang="ru-RU" sz="2000" dirty="0" err="1" smtClean="0"/>
              <a:t>Пигаревский</a:t>
            </a:r>
            <a:r>
              <a:rPr lang="ru-RU" sz="2000" dirty="0" smtClean="0"/>
              <a:t> ДС»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436510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Младшая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276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</a:t>
            </a:r>
            <a:r>
              <a:rPr lang="ru-RU" b="1" dirty="0" smtClean="0"/>
              <a:t>  </a:t>
            </a:r>
            <a:r>
              <a:rPr lang="ru-RU" sz="3200" b="1" dirty="0"/>
              <a:t>Центр дидактических </a:t>
            </a:r>
            <a:r>
              <a:rPr lang="ru-RU" sz="3200" b="1" dirty="0" smtClean="0"/>
              <a:t>игр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79" y="5417840"/>
            <a:ext cx="1916421" cy="1440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5778069" cy="3861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052736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ea typeface="Times New Roman"/>
              </a:rPr>
              <a:t>Среда постоянно обновляется и совершенствуется с учетом потребностей и возможностей, интересов и инициативы воспитанников. Дидактические игры позволяют развивать им навыки и умения: ловкость, память и внимательность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3986591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Спортивный центр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3744416" cy="4176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1340768"/>
            <a:ext cx="45365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ea typeface="Times New Roman"/>
                <a:cs typeface="Times New Roman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sz="2000" dirty="0" err="1">
                <a:solidFill>
                  <a:srgbClr val="212529"/>
                </a:solidFill>
                <a:ea typeface="Times New Roman"/>
                <a:cs typeface="Times New Roman"/>
              </a:rPr>
              <a:t>разноуровневого</a:t>
            </a:r>
            <a:r>
              <a:rPr lang="ru-RU" sz="2000" dirty="0">
                <a:solidFill>
                  <a:srgbClr val="212529"/>
                </a:solidFill>
                <a:ea typeface="Times New Roman"/>
                <a:cs typeface="Times New Roman"/>
              </a:rPr>
              <a:t> формирования здорового образа жизни (от мытья рук до регулярных занятий спортом) с учетом </a:t>
            </a:r>
            <a:r>
              <a:rPr lang="ru-RU" sz="2000" dirty="0" err="1" smtClean="0">
                <a:solidFill>
                  <a:srgbClr val="212529"/>
                </a:solidFill>
                <a:ea typeface="Times New Roman"/>
                <a:cs typeface="Times New Roman"/>
              </a:rPr>
              <a:t>потребносятей</a:t>
            </a:r>
            <a:r>
              <a:rPr lang="ru-RU" sz="2000" dirty="0" smtClean="0">
                <a:solidFill>
                  <a:srgbClr val="212529"/>
                </a:solidFill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rgbClr val="212529"/>
                </a:solidFill>
                <a:ea typeface="Times New Roman"/>
                <a:cs typeface="Times New Roman"/>
              </a:rPr>
              <a:t>и возможностей воспитанников, их семей и заинтересованных сторон.</a:t>
            </a:r>
            <a:r>
              <a:rPr lang="ru-RU" sz="2000" dirty="0">
                <a:solidFill>
                  <a:srgbClr val="212529"/>
                </a:solidFill>
                <a:ea typeface="Times New Roman"/>
              </a:rPr>
              <a:t> Воспитанникам доступен широкий круг разнообразных материалов, инвентаря и оборудования для подвижных игр, физкультуры и спорта как в помещении ДОО, так и на прилегающей территории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9856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Центр </a:t>
            </a:r>
            <a:r>
              <a:rPr lang="ru-RU" sz="2800" b="1" dirty="0"/>
              <a:t>природы </a:t>
            </a:r>
            <a:endParaRPr lang="ru-RU" sz="2800" dirty="0"/>
          </a:p>
          <a:p>
            <a:pPr algn="ctr"/>
            <a:r>
              <a:rPr lang="ru-RU" sz="2000" dirty="0"/>
              <a:t>У детей формируются предпосылки экологического сознания, развивается экологическая культура, познавательный интерес к экологии, проблемам природы, желание и стремление разрешить некоторые из экологических проблем, доступными ребенку – дошкольнику средствами.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5040560" cy="29351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652" y="3933056"/>
            <a:ext cx="410445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3932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33265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Центр  </a:t>
            </a:r>
            <a:r>
              <a:rPr lang="ru-RU" sz="3200" b="1" dirty="0" err="1" smtClean="0"/>
              <a:t>сенсорики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3434" y="3111055"/>
            <a:ext cx="3051720" cy="41258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605" y="1196752"/>
            <a:ext cx="3756474" cy="242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888432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491" y="18864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Литературный центр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1" y="5231308"/>
            <a:ext cx="1645354" cy="16287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065" y="890039"/>
            <a:ext cx="4251374" cy="446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996600"/>
            <a:ext cx="41044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Пространство и его оснащение открывает воспитанникам широкий круг разнообразных возможностей по знакомству с литературным творчеством. Литературные материалы регулярно меняются. Всегда в доступе детей имеется литература, связанная с реализуемой детской деятельностью. Литература для ДОО подбирается учётом изучения современных трендов и тенденций в детском и литературном мире.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939762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20689"/>
            <a:ext cx="8280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 </a:t>
            </a:r>
          </a:p>
          <a:p>
            <a:pPr algn="just"/>
            <a:r>
              <a:rPr lang="ru-RU" dirty="0" smtClean="0"/>
              <a:t>Р</a:t>
            </a:r>
            <a:r>
              <a:rPr lang="ru-RU" sz="2000" dirty="0" smtClean="0"/>
              <a:t>азвивается</a:t>
            </a:r>
            <a:r>
              <a:rPr lang="ru-RU" sz="2000" dirty="0"/>
              <a:t>, адаптируется с учетом потребностей, </a:t>
            </a:r>
            <a:r>
              <a:rPr lang="ru-RU" sz="2000" dirty="0" smtClean="0"/>
              <a:t>ожиданий, возможностей, интересов </a:t>
            </a:r>
            <a:r>
              <a:rPr lang="ru-RU" sz="2000" dirty="0"/>
              <a:t>и инициативы заинтересованных сторон. Творческая мастерская </a:t>
            </a:r>
            <a:r>
              <a:rPr lang="ru-RU" sz="2000" dirty="0" smtClean="0"/>
              <a:t>создана </a:t>
            </a:r>
            <a:r>
              <a:rPr lang="ru-RU" sz="2000" dirty="0"/>
              <a:t>с качественными и разнообразными материалами, инструментами </a:t>
            </a:r>
          </a:p>
          <a:p>
            <a:r>
              <a:rPr lang="ru-RU" sz="2000" dirty="0"/>
              <a:t>для творчества детей.</a:t>
            </a:r>
          </a:p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802" y="3013979"/>
            <a:ext cx="5994412" cy="36450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98041" y="158110"/>
            <a:ext cx="48919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Центр художественного творчества</a:t>
            </a:r>
          </a:p>
        </p:txBody>
      </p:sp>
    </p:spTree>
    <p:extLst>
      <p:ext uri="{BB962C8B-B14F-4D97-AF65-F5344CB8AC3E}">
        <p14:creationId xmlns:p14="http://schemas.microsoft.com/office/powerpoint/2010/main" val="167923934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47664" y="260648"/>
            <a:ext cx="5592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Центр музыкальных инструментов</a:t>
            </a:r>
            <a:endParaRPr lang="ru-RU" sz="3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97152"/>
            <a:ext cx="238918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916832"/>
            <a:ext cx="3744416" cy="4104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2348880"/>
            <a:ext cx="46085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ea typeface="Times New Roman"/>
                <a:cs typeface="Times New Roman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sz="2000" dirty="0" err="1">
                <a:solidFill>
                  <a:srgbClr val="212529"/>
                </a:solidFill>
                <a:ea typeface="Times New Roman"/>
                <a:cs typeface="Times New Roman"/>
              </a:rPr>
              <a:t>разноуровневого</a:t>
            </a:r>
            <a:r>
              <a:rPr lang="ru-RU" sz="2000" dirty="0">
                <a:solidFill>
                  <a:srgbClr val="212529"/>
                </a:solidFill>
                <a:ea typeface="Times New Roman"/>
                <a:cs typeface="Times New Roman"/>
              </a:rPr>
              <a:t> погружения в музыку и музыкальное творчество (от прослушивания сказок с музыкальным сопровождением до обучения игре на музыкальных инструментах).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8990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4028" y="374134"/>
            <a:ext cx="41404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r>
              <a:rPr lang="ru-RU" sz="2400" dirty="0"/>
              <a:t>Пространство его оснащение открывает воспитанникам широкий круг </a:t>
            </a:r>
          </a:p>
          <a:p>
            <a:r>
              <a:rPr lang="ru-RU" sz="2400" dirty="0"/>
              <a:t>разнообразных возможностей в сфере конструирования и моделирования.</a:t>
            </a:r>
          </a:p>
          <a:p>
            <a:r>
              <a:rPr lang="ru-RU" sz="2400" dirty="0"/>
              <a:t>Материалы для конструирования и моделирования систематически </a:t>
            </a:r>
          </a:p>
          <a:p>
            <a:r>
              <a:rPr lang="ru-RU" sz="2400" dirty="0"/>
              <a:t>меняются и усложняются в ходе развития навыков работы с ними .</a:t>
            </a:r>
          </a:p>
          <a:p>
            <a:pPr algn="ctr"/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855" y="985084"/>
            <a:ext cx="4815825" cy="46805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99792" y="122563"/>
            <a:ext cx="3947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Центр конструирования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25028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требования к организации среды.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 Развивающая предметно-пространственная среда должна быть:</a:t>
            </a:r>
          </a:p>
          <a:p>
            <a:r>
              <a:rPr lang="ru-RU" dirty="0"/>
              <a:t> содержательно-насыщенной, развивающей; полифункциональной;</a:t>
            </a:r>
          </a:p>
          <a:p>
            <a:r>
              <a:rPr lang="ru-RU" dirty="0"/>
              <a:t> трансформируемой;</a:t>
            </a:r>
          </a:p>
          <a:p>
            <a:r>
              <a:rPr lang="ru-RU" dirty="0"/>
              <a:t> вариативной;</a:t>
            </a:r>
          </a:p>
          <a:p>
            <a:r>
              <a:rPr lang="ru-RU" dirty="0"/>
              <a:t> доступной;</a:t>
            </a:r>
          </a:p>
          <a:p>
            <a:r>
              <a:rPr lang="ru-RU" dirty="0"/>
              <a:t> безопасной</a:t>
            </a:r>
          </a:p>
          <a:p>
            <a:r>
              <a:rPr lang="ru-RU" dirty="0"/>
              <a:t> </a:t>
            </a:r>
            <a:r>
              <a:rPr lang="ru-RU" dirty="0" err="1"/>
              <a:t>здоровьесберегающей</a:t>
            </a:r>
            <a:r>
              <a:rPr lang="ru-RU" dirty="0"/>
              <a:t>;</a:t>
            </a:r>
          </a:p>
          <a:p>
            <a:r>
              <a:rPr lang="ru-RU" dirty="0"/>
              <a:t> эстетически-привлекательной.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5877272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473853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30910"/>
            <a:ext cx="7701770" cy="18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0159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337038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429000"/>
            <a:ext cx="5472608" cy="3312368"/>
          </a:xfrm>
        </p:spPr>
      </p:pic>
    </p:spTree>
    <p:extLst>
      <p:ext uri="{BB962C8B-B14F-4D97-AF65-F5344CB8AC3E}">
        <p14:creationId xmlns:p14="http://schemas.microsoft.com/office/powerpoint/2010/main" val="28373515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8522" y="332656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Центр </a:t>
            </a:r>
            <a:r>
              <a:rPr lang="ru-RU" sz="3200" b="1" dirty="0" smtClean="0"/>
              <a:t>театрализованных игр</a:t>
            </a:r>
            <a:endParaRPr lang="ru-RU" sz="3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248472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4008" y="1409874"/>
            <a:ext cx="44999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Пространство и </a:t>
            </a:r>
            <a:r>
              <a:rPr lang="ru-RU" sz="2400" dirty="0"/>
              <a:t>его оснащение открывает воспитанникам широкий круг</a:t>
            </a:r>
          </a:p>
          <a:p>
            <a:r>
              <a:rPr lang="ru-RU" sz="2400" dirty="0"/>
              <a:t>разнообразных возможностей в сфере театрально-словесного творчества.</a:t>
            </a:r>
          </a:p>
          <a:p>
            <a:r>
              <a:rPr lang="ru-RU" sz="2400" dirty="0"/>
              <a:t>Для театрализации имеются различные реквизиты и декорации, по договоренности возможно использование специальных приспособлений/реквизита( микрофона, </a:t>
            </a:r>
            <a:r>
              <a:rPr lang="ru-RU" sz="2400" dirty="0" err="1"/>
              <a:t>гримма</a:t>
            </a:r>
            <a:r>
              <a:rPr lang="ru-RU" sz="2400" dirty="0"/>
              <a:t> и </a:t>
            </a:r>
            <a:r>
              <a:rPr lang="ru-RU" sz="2400" dirty="0" err="1"/>
              <a:t>т.д</a:t>
            </a:r>
            <a:r>
              <a:rPr lang="ru-RU" sz="24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94582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sz="3200" b="1" dirty="0"/>
              <a:t>Цент сюжетно-ролевых игр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337" y="4947420"/>
            <a:ext cx="3630166" cy="1924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745" y="983994"/>
            <a:ext cx="858371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12529"/>
                </a:solidFill>
                <a:ea typeface="Times New Roman"/>
                <a:cs typeface="Times New Roman"/>
              </a:rPr>
              <a:t>Среда </a:t>
            </a:r>
            <a:r>
              <a:rPr lang="ru-RU" sz="2400" dirty="0">
                <a:solidFill>
                  <a:srgbClr val="212529"/>
                </a:solidFill>
                <a:ea typeface="Times New Roman"/>
                <a:cs typeface="Times New Roman"/>
              </a:rPr>
              <a:t>насыщена широким кругом разнообразных материалов, позволяющих на разном уровне осваивать различную творческую деятельность, явления и пр. (</a:t>
            </a:r>
            <a:r>
              <a:rPr lang="ru-RU" sz="2400" dirty="0" err="1">
                <a:solidFill>
                  <a:srgbClr val="212529"/>
                </a:solidFill>
                <a:ea typeface="Times New Roman"/>
                <a:cs typeface="Times New Roman"/>
              </a:rPr>
              <a:t>разноуровневые</a:t>
            </a:r>
            <a:r>
              <a:rPr lang="ru-RU" sz="2400" dirty="0">
                <a:solidFill>
                  <a:srgbClr val="212529"/>
                </a:solidFill>
                <a:ea typeface="Times New Roman"/>
                <a:cs typeface="Times New Roman"/>
              </a:rPr>
              <a:t> задания, вариативное использование предметов и пр.).</a:t>
            </a:r>
            <a:endParaRPr lang="ru-RU" sz="2400" dirty="0">
              <a:ea typeface="Calibri"/>
              <a:cs typeface="Times New Roman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59" y="3357478"/>
            <a:ext cx="4157545" cy="31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676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1476" y="1327076"/>
            <a:ext cx="4221088" cy="62646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60648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сюжетно-ролевых играх отражаются представления детей об окружающем мире, взаимоотношениях и профессиональных обязанностях людей. Ребенок переносится из повседневной рутины: примерят интересную роль, использует образы памяти и фантазию для действия в придуманной ситуации.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96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41168"/>
            <a:ext cx="7271792" cy="1725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4751512" cy="37444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8064" y="1268760"/>
            <a:ext cx="374441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1235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248472" cy="5047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908720"/>
            <a:ext cx="452653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5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  </a:t>
            </a:r>
            <a:r>
              <a:rPr lang="ru-RU" sz="3200" b="1" dirty="0" smtClean="0"/>
              <a:t> </a:t>
            </a:r>
            <a:r>
              <a:rPr lang="ru-RU" sz="3200" b="1" dirty="0"/>
              <a:t>Центр  </a:t>
            </a:r>
            <a:r>
              <a:rPr lang="ru-RU" sz="3200" b="1" dirty="0" smtClean="0"/>
              <a:t>экспериментирования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6375" y="4605624"/>
            <a:ext cx="1076869" cy="2239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42" y="1284596"/>
            <a:ext cx="4178786" cy="3838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8158" y="1114526"/>
            <a:ext cx="48023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Детям доступен широкий круг разнообразного материально –</a:t>
            </a:r>
          </a:p>
          <a:p>
            <a:r>
              <a:rPr lang="ru-RU" sz="2000" dirty="0"/>
              <a:t>технического оснащения , которое позволяет изучать мир с помощью </a:t>
            </a:r>
          </a:p>
          <a:p>
            <a:r>
              <a:rPr lang="ru-RU" sz="2000" dirty="0"/>
              <a:t>всех органов чувств (пробовать на ощупь, рассматривать, замерять,</a:t>
            </a:r>
          </a:p>
          <a:p>
            <a:r>
              <a:rPr lang="ru-RU" sz="2000" dirty="0"/>
              <a:t>пробовать на вкус, ощущать вес, размер, форму пр.)</a:t>
            </a:r>
          </a:p>
          <a:p>
            <a:r>
              <a:rPr lang="ru-RU" sz="2000" dirty="0"/>
              <a:t>Материалы, средства систематически обновляются, что бы у детей всегда</a:t>
            </a:r>
          </a:p>
          <a:p>
            <a:r>
              <a:rPr lang="ru-RU" sz="2000" dirty="0"/>
              <a:t>Были новые источники идей и вдохновений.</a:t>
            </a:r>
          </a:p>
        </p:txBody>
      </p:sp>
    </p:spTree>
    <p:extLst>
      <p:ext uri="{BB962C8B-B14F-4D97-AF65-F5344CB8AC3E}">
        <p14:creationId xmlns:p14="http://schemas.microsoft.com/office/powerpoint/2010/main" val="291049643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725</TotalTime>
  <Words>507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Tw Cen MT</vt:lpstr>
      <vt:lpstr>Капля</vt:lpstr>
      <vt:lpstr> «Организация развивающей предметно-пространственной среды в соответствии с ФГОС ДО»</vt:lpstr>
      <vt:lpstr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vt:lpstr>
      <vt:lpstr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к организации среды.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 «Организация развивающей предметно-пространственной среды в соответствии с ФГОС ДО»</dc:title>
  <dc:creator>Ольга</dc:creator>
  <cp:lastModifiedBy>sasha</cp:lastModifiedBy>
  <cp:revision>75</cp:revision>
  <dcterms:created xsi:type="dcterms:W3CDTF">2017-06-15T16:53:10Z</dcterms:created>
  <dcterms:modified xsi:type="dcterms:W3CDTF">2021-10-29T13:57:55Z</dcterms:modified>
</cp:coreProperties>
</file>